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3"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B2A"/>
    <a:srgbClr val="378E7E"/>
    <a:srgbClr val="38B39B"/>
    <a:srgbClr val="60C4B5"/>
    <a:srgbClr val="91DFD1"/>
    <a:srgbClr val="2B7164"/>
    <a:srgbClr val="3169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notesViewPr>
    <p:cSldViewPr snapToGrid="0" snapToObjects="1" showGuides="1">
      <p:cViewPr varScale="1">
        <p:scale>
          <a:sx n="60" d="100"/>
          <a:sy n="60" d="100"/>
        </p:scale>
        <p:origin x="3158"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kayama\Desktop\&#39640;&#23665;\&#20250;&#31038;&#35500;&#26126;&#20250;\&#12511;&#12491;&#20225;&#26989;&#35500;&#26126;&#20250;\&#26032;&#35215;%20Microsoft%20Excel%20&#12527;&#12540;&#12463;&#12471;&#12540;&#1248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akayama\Desktop\&#39640;&#23665;\&#20250;&#31038;&#35500;&#26126;&#20250;\&#12511;&#12491;&#20225;&#26989;&#35500;&#26126;&#20250;\&#26032;&#35215;%20Microsoft%20Excel%20&#12527;&#12540;&#12463;&#12471;&#12540;&#1248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r>
              <a:rPr lang="ja-JP" b="1">
                <a:solidFill>
                  <a:schemeClr val="tx2"/>
                </a:solidFill>
              </a:rPr>
              <a:t>年齢層</a:t>
            </a:r>
          </a:p>
        </c:rich>
      </c:tx>
      <c:layout>
        <c:manualLayout>
          <c:xMode val="edge"/>
          <c:yMode val="edge"/>
          <c:x val="9.4578907936896703E-2"/>
          <c:y val="1.440713329485645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ja-JP"/>
        </a:p>
      </c:txPr>
    </c:title>
    <c:autoTitleDeleted val="0"/>
    <c:plotArea>
      <c:layout>
        <c:manualLayout>
          <c:layoutTarget val="inner"/>
          <c:xMode val="edge"/>
          <c:yMode val="edge"/>
          <c:x val="0.187665425495012"/>
          <c:y val="2.273224043715847E-2"/>
          <c:w val="0.59179857749093157"/>
          <c:h val="0.9610166216545371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13-4FC4-BFE7-A239A04764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13-4FC4-BFE7-A239A04764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13-4FC4-BFE7-A239A04764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13-4FC4-BFE7-A239A04764D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713-4FC4-BFE7-A239A04764D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13-4FC4-BFE7-A239A04764DD}"/>
              </c:ext>
            </c:extLst>
          </c:dPt>
          <c:dLbls>
            <c:dLbl>
              <c:idx val="2"/>
              <c:layout>
                <c:manualLayout>
                  <c:x val="0.13053381020231761"/>
                  <c:y val="-0.1372360913902155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13-4FC4-BFE7-A239A04764DD}"/>
                </c:ext>
              </c:extLst>
            </c:dLbl>
            <c:dLbl>
              <c:idx val="3"/>
              <c:layout>
                <c:manualLayout>
                  <c:x val="0.11981354332676049"/>
                  <c:y val="0.1197500968116690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713-4FC4-BFE7-A239A04764DD}"/>
                </c:ext>
              </c:extLst>
            </c:dLbl>
            <c:dLbl>
              <c:idx val="4"/>
              <c:layout>
                <c:manualLayout>
                  <c:x val="8.3401566003079283E-2"/>
                  <c:y val="0.125795275590551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713-4FC4-BFE7-A239A04764DD}"/>
                </c:ext>
              </c:extLst>
            </c:dLbl>
            <c:dLbl>
              <c:idx val="5"/>
              <c:layout>
                <c:manualLayout>
                  <c:x val="3.9488778328516196E-2"/>
                  <c:y val="9.396015661976679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713-4FC4-BFE7-A239A04764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ea"/>
                    <a:ea typeface="+mn-ea"/>
                    <a:cs typeface="+mn-cs"/>
                  </a:defRPr>
                </a:pPr>
                <a:endParaRPr lang="ja-JP"/>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Sheet1!$A$2:$F$2</c:f>
              <c:strCache>
                <c:ptCount val="6"/>
                <c:pt idx="0">
                  <c:v>40代</c:v>
                </c:pt>
                <c:pt idx="1">
                  <c:v>60代</c:v>
                </c:pt>
                <c:pt idx="2">
                  <c:v>50代</c:v>
                </c:pt>
                <c:pt idx="3">
                  <c:v>30代</c:v>
                </c:pt>
                <c:pt idx="4">
                  <c:v>20代</c:v>
                </c:pt>
                <c:pt idx="5">
                  <c:v>10代</c:v>
                </c:pt>
              </c:strCache>
            </c:strRef>
          </c:cat>
          <c:val>
            <c:numRef>
              <c:f>Sheet1!$A$3:$F$3</c:f>
              <c:numCache>
                <c:formatCode>General</c:formatCode>
                <c:ptCount val="6"/>
                <c:pt idx="0">
                  <c:v>6</c:v>
                </c:pt>
                <c:pt idx="1">
                  <c:v>4</c:v>
                </c:pt>
                <c:pt idx="2">
                  <c:v>3</c:v>
                </c:pt>
                <c:pt idx="3">
                  <c:v>2</c:v>
                </c:pt>
                <c:pt idx="4">
                  <c:v>1</c:v>
                </c:pt>
                <c:pt idx="5">
                  <c:v>1</c:v>
                </c:pt>
              </c:numCache>
            </c:numRef>
          </c:val>
          <c:extLst>
            <c:ext xmlns:c16="http://schemas.microsoft.com/office/drawing/2014/chart" uri="{C3380CC4-5D6E-409C-BE32-E72D297353CC}">
              <c16:uniqueId val="{0000000C-7713-4FC4-BFE7-A239A04764D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2"/>
                </a:solidFill>
                <a:latin typeface="+mn-ea"/>
                <a:ea typeface="+mn-ea"/>
                <a:cs typeface="+mn-cs"/>
              </a:defRPr>
            </a:pPr>
            <a:r>
              <a:rPr lang="ja-JP" altLang="en-US" sz="1800" b="1" dirty="0">
                <a:solidFill>
                  <a:schemeClr val="tx2"/>
                </a:solidFill>
                <a:latin typeface="+mn-ea"/>
                <a:ea typeface="+mn-ea"/>
              </a:rPr>
              <a:t>経験年数</a:t>
            </a:r>
          </a:p>
        </c:rich>
      </c:tx>
      <c:layout>
        <c:manualLayout>
          <c:xMode val="edge"/>
          <c:yMode val="edge"/>
          <c:x val="0.13702584004940793"/>
          <c:y val="1.598659643473723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2"/>
              </a:solidFill>
              <a:latin typeface="+mn-ea"/>
              <a:ea typeface="+mn-ea"/>
              <a:cs typeface="+mn-cs"/>
            </a:defRPr>
          </a:pPr>
          <a:endParaRPr lang="ja-JP"/>
        </a:p>
      </c:txPr>
    </c:title>
    <c:autoTitleDeleted val="0"/>
    <c:plotArea>
      <c:layout>
        <c:manualLayout>
          <c:layoutTarget val="inner"/>
          <c:xMode val="edge"/>
          <c:yMode val="edge"/>
          <c:x val="0.2473663209614709"/>
          <c:y val="2.8281170244034766E-2"/>
          <c:w val="0.58858623134812016"/>
          <c:h val="0.9717188297559652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CC-4F54-A660-48A42FE8553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ECC-4F54-A660-48A42FE8553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ECC-4F54-A660-48A42FE85533}"/>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8ECC-4F54-A660-48A42FE85533}"/>
              </c:ext>
            </c:extLst>
          </c:dPt>
          <c:dLbls>
            <c:dLbl>
              <c:idx val="0"/>
              <c:layout>
                <c:manualLayout>
                  <c:x val="-0.23881687799745335"/>
                  <c:y val="7.31518959536917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ECC-4F54-A660-48A42FE85533}"/>
                </c:ext>
              </c:extLst>
            </c:dLbl>
            <c:dLbl>
              <c:idx val="1"/>
              <c:layout>
                <c:manualLayout>
                  <c:x val="0.15662527734783038"/>
                  <c:y val="-0.1566075938850639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ECC-4F54-A660-48A42FE85533}"/>
                </c:ext>
              </c:extLst>
            </c:dLbl>
            <c:dLbl>
              <c:idx val="2"/>
              <c:layout>
                <c:manualLayout>
                  <c:x val="0.17402003766593216"/>
                  <c:y val="0.1581946097476698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ECC-4F54-A660-48A42FE85533}"/>
                </c:ext>
              </c:extLst>
            </c:dLbl>
            <c:dLbl>
              <c:idx val="3"/>
              <c:layout>
                <c:manualLayout>
                  <c:x val="0.10031127766806706"/>
                  <c:y val="9.79179031627655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ECC-4F54-A660-48A42FE8553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ea"/>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Sheet1!$A$18:$D$18</c:f>
              <c:strCache>
                <c:ptCount val="4"/>
                <c:pt idx="0">
                  <c:v>３０年以上</c:v>
                </c:pt>
                <c:pt idx="1">
                  <c:v>２０年以上</c:v>
                </c:pt>
                <c:pt idx="2">
                  <c:v>１０年以上</c:v>
                </c:pt>
                <c:pt idx="3">
                  <c:v>５年未満</c:v>
                </c:pt>
              </c:strCache>
            </c:strRef>
          </c:cat>
          <c:val>
            <c:numRef>
              <c:f>Sheet1!$A$19:$D$19</c:f>
              <c:numCache>
                <c:formatCode>General</c:formatCode>
                <c:ptCount val="4"/>
                <c:pt idx="0">
                  <c:v>7</c:v>
                </c:pt>
                <c:pt idx="1">
                  <c:v>6</c:v>
                </c:pt>
                <c:pt idx="2">
                  <c:v>2</c:v>
                </c:pt>
                <c:pt idx="3">
                  <c:v>2</c:v>
                </c:pt>
              </c:numCache>
            </c:numRef>
          </c:val>
          <c:extLst>
            <c:ext xmlns:c16="http://schemas.microsoft.com/office/drawing/2014/chart" uri="{C3380CC4-5D6E-409C-BE32-E72D297353CC}">
              <c16:uniqueId val="{00000008-8ECC-4F54-A660-48A42FE8553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19D7FB-A74F-C44D-88C3-FAB39C9D58EE}" type="datetimeFigureOut">
              <a:rPr kumimoji="1" lang="ja-JP" altLang="en-US" smtClean="0"/>
              <a:t>2019/6/21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4F7437-AAA6-2047-AE1D-50B6E9D23BE5}" type="slidenum">
              <a:rPr kumimoji="1" lang="ja-JP" altLang="en-US" smtClean="0"/>
              <a:t>‹#›</a:t>
            </a:fld>
            <a:endParaRPr kumimoji="1" lang="ja-JP" altLang="en-US"/>
          </a:p>
        </p:txBody>
      </p:sp>
    </p:spTree>
    <p:extLst>
      <p:ext uri="{BB962C8B-B14F-4D97-AF65-F5344CB8AC3E}">
        <p14:creationId xmlns:p14="http://schemas.microsoft.com/office/powerpoint/2010/main" val="875291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34544-BA39-4F4F-9465-C0168D2FE1C5}" type="datetimeFigureOut">
              <a:rPr kumimoji="1" lang="ja-JP" altLang="en-US" smtClean="0"/>
              <a:t>2019/6/21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EE1BF-4368-5D43-B7E1-2295C78A02DC}" type="slidenum">
              <a:rPr kumimoji="1" lang="ja-JP" altLang="en-US" smtClean="0"/>
              <a:t>‹#›</a:t>
            </a:fld>
            <a:endParaRPr kumimoji="1" lang="ja-JP" altLang="en-US"/>
          </a:p>
        </p:txBody>
      </p:sp>
    </p:spTree>
    <p:extLst>
      <p:ext uri="{BB962C8B-B14F-4D97-AF65-F5344CB8AC3E}">
        <p14:creationId xmlns:p14="http://schemas.microsoft.com/office/powerpoint/2010/main" val="6483331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06EE1BF-4368-5D43-B7E1-2295C78A02DC}" type="slidenum">
              <a:rPr kumimoji="1" lang="ja-JP" altLang="en-US" smtClean="0"/>
              <a:t>1</a:t>
            </a:fld>
            <a:endParaRPr kumimoji="1" lang="ja-JP" altLang="en-US"/>
          </a:p>
        </p:txBody>
      </p:sp>
    </p:spTree>
    <p:extLst>
      <p:ext uri="{BB962C8B-B14F-4D97-AF65-F5344CB8AC3E}">
        <p14:creationId xmlns:p14="http://schemas.microsoft.com/office/powerpoint/2010/main" val="420817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bg1">
            <a:alpha val="43000"/>
          </a:schemeClr>
        </a:solidFill>
        <a:effectLst/>
      </p:bgPr>
    </p:bg>
    <p:spTree>
      <p:nvGrpSpPr>
        <p:cNvPr id="1" name=""/>
        <p:cNvGrpSpPr/>
        <p:nvPr/>
      </p:nvGrpSpPr>
      <p:grpSpPr>
        <a:xfrm>
          <a:off x="0" y="0"/>
          <a:ext cx="0" cy="0"/>
          <a:chOff x="0" y="0"/>
          <a:chExt cx="0" cy="0"/>
        </a:xfrm>
      </p:grpSpPr>
      <p:sp>
        <p:nvSpPr>
          <p:cNvPr id="24" name="正方形/長方形 23"/>
          <p:cNvSpPr/>
          <p:nvPr userDrawn="1"/>
        </p:nvSpPr>
        <p:spPr>
          <a:xfrm>
            <a:off x="1117821" y="1306953"/>
            <a:ext cx="491059" cy="491059"/>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userDrawn="1"/>
        </p:nvSpPr>
        <p:spPr>
          <a:xfrm>
            <a:off x="2205843" y="4513142"/>
            <a:ext cx="891250" cy="891250"/>
          </a:xfrm>
          <a:prstGeom prst="rect">
            <a:avLst/>
          </a:prstGeom>
          <a:no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userDrawn="1"/>
        </p:nvSpPr>
        <p:spPr>
          <a:xfrm>
            <a:off x="6928314" y="1168058"/>
            <a:ext cx="525782" cy="525782"/>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userDrawn="1"/>
        </p:nvSpPr>
        <p:spPr>
          <a:xfrm>
            <a:off x="7182957" y="1434276"/>
            <a:ext cx="891250" cy="891250"/>
          </a:xfrm>
          <a:prstGeom prst="rect">
            <a:avLst/>
          </a:prstGeom>
          <a:no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フレーム (半分) 9"/>
          <p:cNvSpPr/>
          <p:nvPr userDrawn="1"/>
        </p:nvSpPr>
        <p:spPr>
          <a:xfrm>
            <a:off x="1317443" y="1520600"/>
            <a:ext cx="931273" cy="939165"/>
          </a:xfrm>
          <a:prstGeom prst="halfFrame">
            <a:avLst>
              <a:gd name="adj1" fmla="val 13444"/>
              <a:gd name="adj2" fmla="val 16006"/>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p:cNvSpPr/>
          <p:nvPr userDrawn="1"/>
        </p:nvSpPr>
        <p:spPr>
          <a:xfrm>
            <a:off x="1695450" y="1900238"/>
            <a:ext cx="6000750" cy="3057525"/>
          </a:xfrm>
          <a:prstGeom prst="rect">
            <a:avLst/>
          </a:prstGeom>
          <a:solidFill>
            <a:schemeClr val="bg1"/>
          </a:solidFill>
          <a:ln w="1270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日付プレースホルダー 3"/>
          <p:cNvSpPr>
            <a:spLocks noGrp="1"/>
          </p:cNvSpPr>
          <p:nvPr>
            <p:ph type="dt" sz="half" idx="10"/>
          </p:nvPr>
        </p:nvSpPr>
        <p:spPr/>
        <p:txBody>
          <a:bodyPr/>
          <a:lstStyle>
            <a:lvl1pPr>
              <a:defRPr>
                <a:solidFill>
                  <a:schemeClr val="tx1">
                    <a:lumMod val="75000"/>
                    <a:lumOff val="25000"/>
                  </a:schemeClr>
                </a:solidFill>
              </a:defRPr>
            </a:lvl1pPr>
          </a:lstStyle>
          <a:p>
            <a:fld id="{F05017A4-52DA-934D-8D24-CC82921B4E66}" type="datetime1">
              <a:rPr lang="ja-JP" altLang="en-US" smtClean="0"/>
              <a:t>2019/6/21</a:t>
            </a:fld>
            <a:endParaRPr lang="ja-JP" altLang="en-US"/>
          </a:p>
        </p:txBody>
      </p:sp>
      <p:sp>
        <p:nvSpPr>
          <p:cNvPr id="5" name="フッター プレースホルダー 4"/>
          <p:cNvSpPr>
            <a:spLocks noGrp="1"/>
          </p:cNvSpPr>
          <p:nvPr>
            <p:ph type="ftr" sz="quarter" idx="11"/>
          </p:nvPr>
        </p:nvSpPr>
        <p:spPr/>
        <p:txBody>
          <a:bodyPr/>
          <a:lstStyle>
            <a:lvl1pPr>
              <a:defRPr>
                <a:solidFill>
                  <a:schemeClr val="tx1">
                    <a:lumMod val="75000"/>
                    <a:lumOff val="25000"/>
                  </a:schemeClr>
                </a:solidFill>
              </a:defRPr>
            </a:lvl1pPr>
          </a:lstStyle>
          <a:p>
            <a:endParaRPr lang="ja-JP" altLang="en-US"/>
          </a:p>
        </p:txBody>
      </p:sp>
      <p:sp>
        <p:nvSpPr>
          <p:cNvPr id="6" name="スライド番号プレースホルダー 5"/>
          <p:cNvSpPr>
            <a:spLocks noGrp="1"/>
          </p:cNvSpPr>
          <p:nvPr>
            <p:ph type="sldNum" sz="quarter" idx="12"/>
          </p:nvPr>
        </p:nvSpPr>
        <p:spPr/>
        <p:txBody>
          <a:bodyPr/>
          <a:lstStyle>
            <a:lvl1pPr>
              <a:defRPr>
                <a:solidFill>
                  <a:schemeClr val="tx1">
                    <a:lumMod val="75000"/>
                    <a:lumOff val="25000"/>
                  </a:schemeClr>
                </a:solidFill>
              </a:defRPr>
            </a:lvl1pPr>
          </a:lstStyle>
          <a:p>
            <a:fld id="{CEA45E06-C18B-D344-A97C-3CAC1FE22014}" type="slidenum">
              <a:rPr lang="ja-JP" altLang="en-US" smtClean="0"/>
              <a:pPr/>
              <a:t>‹#›</a:t>
            </a:fld>
            <a:endParaRPr lang="ja-JP" altLang="en-US"/>
          </a:p>
        </p:txBody>
      </p:sp>
      <p:sp>
        <p:nvSpPr>
          <p:cNvPr id="2" name="タイトル 1"/>
          <p:cNvSpPr>
            <a:spLocks noGrp="1"/>
          </p:cNvSpPr>
          <p:nvPr>
            <p:ph type="ctrTitle"/>
          </p:nvPr>
        </p:nvSpPr>
        <p:spPr>
          <a:xfrm>
            <a:off x="142875" y="2750814"/>
            <a:ext cx="8858250" cy="1050302"/>
          </a:xfrm>
        </p:spPr>
        <p:txBody>
          <a:bodyPr>
            <a:noAutofit/>
          </a:bodyPr>
          <a:lstStyle>
            <a:lvl1pPr algn="ctr">
              <a:defRPr sz="4400" b="1">
                <a:solidFill>
                  <a:schemeClr val="tx1">
                    <a:lumMod val="65000"/>
                    <a:lumOff val="35000"/>
                  </a:schemeClr>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8340" y="3552295"/>
            <a:ext cx="7767320" cy="564458"/>
          </a:xfrm>
        </p:spPr>
        <p:txBody>
          <a:bodyPr lIns="180000" tIns="0" rIns="180000" bIns="0" anchor="ctr">
            <a:noAutofit/>
          </a:bodyPr>
          <a:lstStyle>
            <a:lvl1pPr marL="0" indent="0" algn="ctr">
              <a:lnSpc>
                <a:spcPct val="120000"/>
              </a:lnSpc>
              <a:buNone/>
              <a:defRPr sz="2000" b="1">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20" name="正方形/長方形 19"/>
          <p:cNvSpPr/>
          <p:nvPr userDrawn="1"/>
        </p:nvSpPr>
        <p:spPr>
          <a:xfrm>
            <a:off x="7865863" y="971287"/>
            <a:ext cx="745702" cy="745702"/>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p:cNvSpPr/>
          <p:nvPr userDrawn="1"/>
        </p:nvSpPr>
        <p:spPr>
          <a:xfrm>
            <a:off x="2645680" y="5138173"/>
            <a:ext cx="745702" cy="745702"/>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a:off x="1928050" y="5172898"/>
            <a:ext cx="525782" cy="525782"/>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173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 name="正方形/長方形 9"/>
          <p:cNvSpPr/>
          <p:nvPr userDrawn="1"/>
        </p:nvSpPr>
        <p:spPr>
          <a:xfrm>
            <a:off x="0" y="0"/>
            <a:ext cx="9144000" cy="6858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231494" y="219551"/>
            <a:ext cx="8681012" cy="64188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18185" y="344207"/>
            <a:ext cx="8229600" cy="715962"/>
          </a:xfrm>
        </p:spPr>
        <p:txBody>
          <a:bodyPr>
            <a:normAutofit/>
          </a:bodyPr>
          <a:lstStyle>
            <a:lvl1pPr algn="l">
              <a:defRPr sz="2400" b="1">
                <a:solidFill>
                  <a:schemeClr val="tx1">
                    <a:lumMod val="65000"/>
                    <a:lumOff val="35000"/>
                  </a:schemeClr>
                </a:solidFill>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457200" y="1087698"/>
            <a:ext cx="8229600" cy="5084763"/>
          </a:xfrm>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AC77EDF7-E62C-9F40-A208-5814F30EDD8D}" type="datetime1">
              <a:rPr kumimoji="1" lang="ja-JP" altLang="en-US" smtClean="0"/>
              <a:t>2019/6/21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800127" y="6310052"/>
            <a:ext cx="2133600" cy="365125"/>
          </a:xfrm>
        </p:spPr>
        <p:txBody>
          <a:bodyPr/>
          <a:lstStyle>
            <a:lvl1pPr>
              <a:defRPr>
                <a:solidFill>
                  <a:schemeClr val="tx1">
                    <a:lumMod val="65000"/>
                    <a:lumOff val="35000"/>
                  </a:schemeClr>
                </a:solidFill>
              </a:defRPr>
            </a:lvl1pPr>
          </a:lstStyle>
          <a:p>
            <a:fld id="{CEA45E06-C18B-D344-A97C-3CAC1FE22014}" type="slidenum">
              <a:rPr lang="ja-JP" altLang="en-US" smtClean="0"/>
              <a:pPr/>
              <a:t>‹#›</a:t>
            </a:fld>
            <a:endParaRPr lang="ja-JP" altLang="en-US"/>
          </a:p>
        </p:txBody>
      </p:sp>
      <p:sp>
        <p:nvSpPr>
          <p:cNvPr id="12" name="フレーム (半分) 11"/>
          <p:cNvSpPr/>
          <p:nvPr userDrawn="1"/>
        </p:nvSpPr>
        <p:spPr>
          <a:xfrm>
            <a:off x="421794" y="381572"/>
            <a:ext cx="276485" cy="278828"/>
          </a:xfrm>
          <a:prstGeom prst="halfFrame">
            <a:avLst>
              <a:gd name="adj1" fmla="val 18316"/>
              <a:gd name="adj2" fmla="val 1948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10318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F5DD70A-24CD-1A44-8A29-344C6C5833F7}" type="datetime1">
              <a:rPr kumimoji="1" lang="ja-JP" altLang="en-US" smtClean="0"/>
              <a:t>2019/6/21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A45E06-C18B-D344-A97C-3CAC1FE22014}" type="slidenum">
              <a:rPr kumimoji="1" lang="ja-JP" altLang="en-US" smtClean="0"/>
              <a:t>‹#›</a:t>
            </a:fld>
            <a:endParaRPr kumimoji="1" lang="ja-JP" altLang="en-US"/>
          </a:p>
        </p:txBody>
      </p:sp>
    </p:spTree>
    <p:extLst>
      <p:ext uri="{BB962C8B-B14F-4D97-AF65-F5344CB8AC3E}">
        <p14:creationId xmlns:p14="http://schemas.microsoft.com/office/powerpoint/2010/main" val="1764500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172720" y="635635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C8B8B8D-22E6-974D-ADA4-84C236B080CE}" type="datetime1">
              <a:rPr lang="ja-JP" altLang="en-US" smtClean="0"/>
              <a:t>2019/6/21</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ja-JP" altLang="en-US"/>
          </a:p>
        </p:txBody>
      </p:sp>
      <p:sp>
        <p:nvSpPr>
          <p:cNvPr id="6" name="スライド番号プレースホルダー 5"/>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mn-lt"/>
              </a:defRPr>
            </a:lvl1pPr>
          </a:lstStyle>
          <a:p>
            <a:fld id="{CEA45E06-C18B-D344-A97C-3CAC1FE22014}" type="slidenum">
              <a:rPr lang="ja-JP" altLang="en-US" smtClean="0"/>
              <a:pPr/>
              <a:t>‹#›</a:t>
            </a:fld>
            <a:endParaRPr lang="ja-JP" altLang="en-US"/>
          </a:p>
        </p:txBody>
      </p:sp>
    </p:spTree>
    <p:extLst>
      <p:ext uri="{BB962C8B-B14F-4D97-AF65-F5344CB8AC3E}">
        <p14:creationId xmlns:p14="http://schemas.microsoft.com/office/powerpoint/2010/main" val="176331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ctr" defTabSz="457200" rtl="0" eaLnBrk="1" latinLnBrk="0" hangingPunct="1">
        <a:spcBef>
          <a:spcPct val="0"/>
        </a:spcBef>
        <a:buNone/>
        <a:defRPr kumimoji="1" sz="44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hashiguchi-gumi.co.jp/wp/wp-content/themes/hashiguchigumi/img/company/img_company26.png" TargetMode="External"/><Relationship Id="rId13" Type="http://schemas.openxmlformats.org/officeDocument/2006/relationships/hyperlink" Target="https://hashiguchi-gumi.co.jp/wp/wp-content/themes/hashiguchigumi/img/company/img_company30.png" TargetMode="External"/><Relationship Id="rId3" Type="http://schemas.openxmlformats.org/officeDocument/2006/relationships/hyperlink" Target="https://hashiguchi-gumi.co.jp/wp/wp-content/themes/hashiguchigumi/img/company/img_company21.png" TargetMode="External"/><Relationship Id="rId7" Type="http://schemas.openxmlformats.org/officeDocument/2006/relationships/hyperlink" Target="https://hashiguchi-gumi.co.jp/wp/wp-content/themes/hashiguchigumi/img/company/img_company25.png" TargetMode="External"/><Relationship Id="rId12" Type="http://schemas.openxmlformats.org/officeDocument/2006/relationships/hyperlink" Target="https://hashiguchi-gumi.co.jp/wp/wp-content/themes/hashiguchigumi/img/company/img_company31.png" TargetMode="External"/><Relationship Id="rId2" Type="http://schemas.openxmlformats.org/officeDocument/2006/relationships/hyperlink" Target="https://hashiguchi-gumi.co.jp/wp/wp-content/themes/hashiguchigumi/img/company/img_company20.png" TargetMode="External"/><Relationship Id="rId1" Type="http://schemas.openxmlformats.org/officeDocument/2006/relationships/slideLayout" Target="../slideLayouts/slideLayout2.xml"/><Relationship Id="rId6" Type="http://schemas.openxmlformats.org/officeDocument/2006/relationships/hyperlink" Target="https://hashiguchi-gumi.co.jp/wp/wp-content/themes/hashiguchigumi/img/company/img_company24.png" TargetMode="External"/><Relationship Id="rId11" Type="http://schemas.openxmlformats.org/officeDocument/2006/relationships/hyperlink" Target="https://hashiguchi-gumi.co.jp/wp/wp-content/themes/hashiguchigumi/img/company/img_company29.png" TargetMode="External"/><Relationship Id="rId5" Type="http://schemas.openxmlformats.org/officeDocument/2006/relationships/hyperlink" Target="https://hashiguchi-gumi.co.jp/wp/wp-content/themes/hashiguchigumi/img/company/img_company23.png" TargetMode="External"/><Relationship Id="rId10" Type="http://schemas.openxmlformats.org/officeDocument/2006/relationships/hyperlink" Target="https://hashiguchi-gumi.co.jp/wp/wp-content/themes/hashiguchigumi/img/company/img_company28.png" TargetMode="External"/><Relationship Id="rId4" Type="http://schemas.openxmlformats.org/officeDocument/2006/relationships/hyperlink" Target="https://hashiguchi-gumi.co.jp/wp/wp-content/themes/hashiguchigumi/img/company/img_company22.png" TargetMode="External"/><Relationship Id="rId9" Type="http://schemas.openxmlformats.org/officeDocument/2006/relationships/hyperlink" Target="https://hashiguchi-gumi.co.jp/wp/wp-content/themes/hashiguchigumi/img/company/img_company27.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1F4F8B7-CE95-4C5B-A50C-F9B8B54DABEF}"/>
              </a:ext>
            </a:extLst>
          </p:cNvPr>
          <p:cNvSpPr txBox="1"/>
          <p:nvPr/>
        </p:nvSpPr>
        <p:spPr>
          <a:xfrm>
            <a:off x="3066756" y="5609492"/>
            <a:ext cx="7118253" cy="707886"/>
          </a:xfrm>
          <a:prstGeom prst="rect">
            <a:avLst/>
          </a:prstGeom>
          <a:noFill/>
        </p:spPr>
        <p:txBody>
          <a:bodyPr wrap="square" rtlCol="0">
            <a:spAutoFit/>
          </a:bodyPr>
          <a:lstStyle/>
          <a:p>
            <a:pPr algn="ctr"/>
            <a:r>
              <a:rPr kumimoji="1" lang="ja-JP" altLang="en-US" sz="2000" dirty="0">
                <a:solidFill>
                  <a:schemeClr val="tx1">
                    <a:lumMod val="75000"/>
                    <a:lumOff val="25000"/>
                  </a:schemeClr>
                </a:solidFill>
                <a:ea typeface="メイリオ" panose="020B0604030504040204" pitchFamily="50" charset="-128"/>
              </a:rPr>
              <a:t>株式会社橋口組　会社紹介資料</a:t>
            </a:r>
            <a:endParaRPr kumimoji="1" lang="en-US" altLang="ja-JP" sz="2000" dirty="0">
              <a:solidFill>
                <a:schemeClr val="tx1">
                  <a:lumMod val="75000"/>
                  <a:lumOff val="25000"/>
                </a:schemeClr>
              </a:solidFill>
              <a:ea typeface="メイリオ" panose="020B0604030504040204" pitchFamily="50" charset="-128"/>
            </a:endParaRPr>
          </a:p>
          <a:p>
            <a:pPr algn="ctr"/>
            <a:r>
              <a:rPr lang="en-US" altLang="ja-JP" sz="2000" dirty="0">
                <a:solidFill>
                  <a:schemeClr val="tx1">
                    <a:lumMod val="75000"/>
                    <a:lumOff val="25000"/>
                  </a:schemeClr>
                </a:solidFill>
                <a:ea typeface="メイリオ" panose="020B0604030504040204" pitchFamily="50" charset="-128"/>
              </a:rPr>
              <a:t>2019</a:t>
            </a:r>
            <a:r>
              <a:rPr lang="ja-JP" altLang="en-US" sz="2000" dirty="0">
                <a:solidFill>
                  <a:schemeClr val="tx1">
                    <a:lumMod val="75000"/>
                    <a:lumOff val="25000"/>
                  </a:schemeClr>
                </a:solidFill>
                <a:ea typeface="メイリオ" panose="020B0604030504040204" pitchFamily="50" charset="-128"/>
              </a:rPr>
              <a:t>年</a:t>
            </a:r>
            <a:r>
              <a:rPr lang="en-US" altLang="ja-JP" sz="2000" dirty="0">
                <a:solidFill>
                  <a:schemeClr val="tx1">
                    <a:lumMod val="75000"/>
                    <a:lumOff val="25000"/>
                  </a:schemeClr>
                </a:solidFill>
                <a:ea typeface="メイリオ" panose="020B0604030504040204" pitchFamily="50" charset="-128"/>
              </a:rPr>
              <a:t>6</a:t>
            </a:r>
            <a:r>
              <a:rPr lang="ja-JP" altLang="en-US" sz="2000" dirty="0">
                <a:solidFill>
                  <a:schemeClr val="tx1">
                    <a:lumMod val="75000"/>
                    <a:lumOff val="25000"/>
                  </a:schemeClr>
                </a:solidFill>
                <a:ea typeface="メイリオ" panose="020B0604030504040204" pitchFamily="50" charset="-128"/>
              </a:rPr>
              <a:t>月</a:t>
            </a:r>
            <a:r>
              <a:rPr lang="en-US" altLang="ja-JP" sz="2000" dirty="0">
                <a:solidFill>
                  <a:schemeClr val="tx1">
                    <a:lumMod val="75000"/>
                    <a:lumOff val="25000"/>
                  </a:schemeClr>
                </a:solidFill>
                <a:ea typeface="メイリオ" panose="020B0604030504040204" pitchFamily="50" charset="-128"/>
              </a:rPr>
              <a:t>26</a:t>
            </a:r>
            <a:r>
              <a:rPr lang="ja-JP" altLang="en-US" sz="2000" dirty="0">
                <a:solidFill>
                  <a:schemeClr val="tx1">
                    <a:lumMod val="75000"/>
                    <a:lumOff val="25000"/>
                  </a:schemeClr>
                </a:solidFill>
                <a:ea typeface="メイリオ" panose="020B0604030504040204" pitchFamily="50" charset="-128"/>
              </a:rPr>
              <a:t>日　更新</a:t>
            </a:r>
            <a:endParaRPr kumimoji="1" lang="ja-JP" altLang="en-US" sz="2000" dirty="0">
              <a:solidFill>
                <a:schemeClr val="tx1">
                  <a:lumMod val="75000"/>
                  <a:lumOff val="25000"/>
                </a:schemeClr>
              </a:solidFill>
              <a:ea typeface="メイリオ" panose="020B0604030504040204" pitchFamily="50" charset="-128"/>
            </a:endParaRPr>
          </a:p>
        </p:txBody>
      </p:sp>
      <p:pic>
        <p:nvPicPr>
          <p:cNvPr id="3" name="図 2">
            <a:extLst>
              <a:ext uri="{FF2B5EF4-FFF2-40B4-BE49-F238E27FC236}">
                <a16:creationId xmlns:a16="http://schemas.microsoft.com/office/drawing/2014/main" id="{E1F47FBC-A334-4406-9DC1-4D7B78A8B367}"/>
              </a:ext>
            </a:extLst>
          </p:cNvPr>
          <p:cNvPicPr>
            <a:picLocks noChangeAspect="1"/>
          </p:cNvPicPr>
          <p:nvPr/>
        </p:nvPicPr>
        <p:blipFill>
          <a:blip r:embed="rId3"/>
          <a:stretch>
            <a:fillRect/>
          </a:stretch>
        </p:blipFill>
        <p:spPr>
          <a:xfrm>
            <a:off x="14068" y="43740"/>
            <a:ext cx="3558839" cy="912862"/>
          </a:xfrm>
          <a:prstGeom prst="rect">
            <a:avLst/>
          </a:prstGeom>
        </p:spPr>
      </p:pic>
      <p:sp>
        <p:nvSpPr>
          <p:cNvPr id="5" name="テキスト ボックス 4">
            <a:extLst>
              <a:ext uri="{FF2B5EF4-FFF2-40B4-BE49-F238E27FC236}">
                <a16:creationId xmlns:a16="http://schemas.microsoft.com/office/drawing/2014/main" id="{9996897A-CAE7-4BED-A18E-A046C8A63EB8}"/>
              </a:ext>
            </a:extLst>
          </p:cNvPr>
          <p:cNvSpPr txBox="1"/>
          <p:nvPr/>
        </p:nvSpPr>
        <p:spPr>
          <a:xfrm>
            <a:off x="1828800" y="3024554"/>
            <a:ext cx="5711483" cy="923330"/>
          </a:xfrm>
          <a:prstGeom prst="rect">
            <a:avLst/>
          </a:prstGeom>
          <a:noFill/>
        </p:spPr>
        <p:txBody>
          <a:bodyPr wrap="square" rtlCol="0">
            <a:spAutoFit/>
          </a:bodyPr>
          <a:lstStyle/>
          <a:p>
            <a:pPr algn="ctr"/>
            <a:r>
              <a:rPr kumimoji="1" lang="ja-JP" altLang="en-US" sz="5400" b="1" dirty="0">
                <a:solidFill>
                  <a:schemeClr val="tx1">
                    <a:lumMod val="65000"/>
                    <a:lumOff val="35000"/>
                  </a:schemeClr>
                </a:solidFill>
              </a:rPr>
              <a:t>株式会社橋口組</a:t>
            </a:r>
          </a:p>
        </p:txBody>
      </p:sp>
    </p:spTree>
    <p:extLst>
      <p:ext uri="{BB962C8B-B14F-4D97-AF65-F5344CB8AC3E}">
        <p14:creationId xmlns:p14="http://schemas.microsoft.com/office/powerpoint/2010/main" val="16947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CAF3F2-DEC1-4B19-AF13-30D6BB6A1DD8}"/>
              </a:ext>
            </a:extLst>
          </p:cNvPr>
          <p:cNvSpPr>
            <a:spLocks noGrp="1"/>
          </p:cNvSpPr>
          <p:nvPr>
            <p:ph type="title"/>
          </p:nvPr>
        </p:nvSpPr>
        <p:spPr/>
        <p:txBody>
          <a:bodyPr/>
          <a:lstStyle/>
          <a:p>
            <a:pPr algn="ctr"/>
            <a:r>
              <a:rPr kumimoji="1" lang="ja-JP" altLang="en-US" dirty="0"/>
              <a:t>今後の方針　</a:t>
            </a:r>
            <a:r>
              <a:rPr kumimoji="1" lang="en-US" altLang="ja-JP" b="0" dirty="0"/>
              <a:t>〜</a:t>
            </a:r>
            <a:r>
              <a:rPr lang="ja-JP" altLang="en-US" b="0" dirty="0"/>
              <a:t>更なる人材・技術力の育成</a:t>
            </a:r>
            <a:r>
              <a:rPr lang="en-US" altLang="ja-JP" b="0" dirty="0"/>
              <a:t>〜</a:t>
            </a:r>
            <a:endParaRPr kumimoji="1" lang="ja-JP" altLang="en-US" dirty="0"/>
          </a:p>
        </p:txBody>
      </p:sp>
      <p:sp>
        <p:nvSpPr>
          <p:cNvPr id="4" name="スライド番号プレースホルダー 3">
            <a:extLst>
              <a:ext uri="{FF2B5EF4-FFF2-40B4-BE49-F238E27FC236}">
                <a16:creationId xmlns:a16="http://schemas.microsoft.com/office/drawing/2014/main" id="{46CFE18E-F830-419D-BA8E-DA7FF6BBB8F2}"/>
              </a:ext>
            </a:extLst>
          </p:cNvPr>
          <p:cNvSpPr>
            <a:spLocks noGrp="1"/>
          </p:cNvSpPr>
          <p:nvPr>
            <p:ph type="sldNum" sz="quarter" idx="12"/>
          </p:nvPr>
        </p:nvSpPr>
        <p:spPr/>
        <p:txBody>
          <a:bodyPr/>
          <a:lstStyle/>
          <a:p>
            <a:fld id="{CEA45E06-C18B-D344-A97C-3CAC1FE22014}" type="slidenum">
              <a:rPr lang="ja-JP" altLang="en-US" smtClean="0"/>
              <a:pPr/>
              <a:t>10</a:t>
            </a:fld>
            <a:endParaRPr lang="ja-JP" altLang="en-US"/>
          </a:p>
        </p:txBody>
      </p:sp>
      <p:sp>
        <p:nvSpPr>
          <p:cNvPr id="5" name="テキスト ボックス 4">
            <a:extLst>
              <a:ext uri="{FF2B5EF4-FFF2-40B4-BE49-F238E27FC236}">
                <a16:creationId xmlns:a16="http://schemas.microsoft.com/office/drawing/2014/main" id="{DFFC510E-762F-4701-908C-E3D791A4F065}"/>
              </a:ext>
            </a:extLst>
          </p:cNvPr>
          <p:cNvSpPr txBox="1"/>
          <p:nvPr/>
        </p:nvSpPr>
        <p:spPr>
          <a:xfrm>
            <a:off x="1391920" y="1495750"/>
            <a:ext cx="1309089" cy="400110"/>
          </a:xfrm>
          <a:prstGeom prst="rect">
            <a:avLst/>
          </a:prstGeom>
          <a:noFill/>
        </p:spPr>
        <p:txBody>
          <a:bodyPr wrap="square" rtlCol="0">
            <a:spAutoFit/>
          </a:bodyPr>
          <a:lstStyle/>
          <a:p>
            <a:pPr algn="ctr"/>
            <a:r>
              <a:rPr kumimoji="1" lang="ja-JP" altLang="en-US" sz="2000" dirty="0"/>
              <a:t>現在</a:t>
            </a:r>
          </a:p>
        </p:txBody>
      </p:sp>
      <p:sp>
        <p:nvSpPr>
          <p:cNvPr id="6" name="テキスト ボックス 5">
            <a:extLst>
              <a:ext uri="{FF2B5EF4-FFF2-40B4-BE49-F238E27FC236}">
                <a16:creationId xmlns:a16="http://schemas.microsoft.com/office/drawing/2014/main" id="{D77009DC-DD6C-4E75-A393-619B7EFD0321}"/>
              </a:ext>
            </a:extLst>
          </p:cNvPr>
          <p:cNvSpPr txBox="1"/>
          <p:nvPr/>
        </p:nvSpPr>
        <p:spPr>
          <a:xfrm>
            <a:off x="6333498" y="1508061"/>
            <a:ext cx="1578719" cy="400110"/>
          </a:xfrm>
          <a:prstGeom prst="rect">
            <a:avLst/>
          </a:prstGeom>
          <a:noFill/>
        </p:spPr>
        <p:txBody>
          <a:bodyPr wrap="square" rtlCol="0">
            <a:spAutoFit/>
          </a:bodyPr>
          <a:lstStyle/>
          <a:p>
            <a:pPr algn="ctr"/>
            <a:r>
              <a:rPr lang="ja-JP" altLang="en-US" sz="2000" dirty="0"/>
              <a:t>将来</a:t>
            </a:r>
            <a:endParaRPr kumimoji="1" lang="ja-JP" altLang="en-US" sz="2000" dirty="0"/>
          </a:p>
        </p:txBody>
      </p:sp>
      <p:sp>
        <p:nvSpPr>
          <p:cNvPr id="7" name="楕円 6">
            <a:extLst>
              <a:ext uri="{FF2B5EF4-FFF2-40B4-BE49-F238E27FC236}">
                <a16:creationId xmlns:a16="http://schemas.microsoft.com/office/drawing/2014/main" id="{CCCCCB05-6469-4D3D-ACB4-D50D83140A99}"/>
              </a:ext>
            </a:extLst>
          </p:cNvPr>
          <p:cNvSpPr/>
          <p:nvPr/>
        </p:nvSpPr>
        <p:spPr>
          <a:xfrm>
            <a:off x="899969" y="2275687"/>
            <a:ext cx="2292992" cy="2210952"/>
          </a:xfrm>
          <a:prstGeom prst="ellipse">
            <a:avLst/>
          </a:prstGeom>
          <a:solidFill>
            <a:srgbClr val="60C4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公共工事</a:t>
            </a:r>
            <a:endParaRPr kumimoji="1" lang="en-US" altLang="ja-JP" dirty="0"/>
          </a:p>
          <a:p>
            <a:pPr algn="ctr"/>
            <a:r>
              <a:rPr lang="ja-JP" altLang="en-US" dirty="0"/>
              <a:t>９割以上</a:t>
            </a:r>
            <a:endParaRPr lang="en-US" altLang="ja-JP" dirty="0"/>
          </a:p>
        </p:txBody>
      </p:sp>
      <p:sp>
        <p:nvSpPr>
          <p:cNvPr id="8" name="楕円 7">
            <a:extLst>
              <a:ext uri="{FF2B5EF4-FFF2-40B4-BE49-F238E27FC236}">
                <a16:creationId xmlns:a16="http://schemas.microsoft.com/office/drawing/2014/main" id="{931C06FE-6EEF-4CDF-B441-FD8D1486ADAF}"/>
              </a:ext>
            </a:extLst>
          </p:cNvPr>
          <p:cNvSpPr/>
          <p:nvPr/>
        </p:nvSpPr>
        <p:spPr>
          <a:xfrm>
            <a:off x="5951039" y="2287998"/>
            <a:ext cx="2292992" cy="2210952"/>
          </a:xfrm>
          <a:prstGeom prst="ellipse">
            <a:avLst/>
          </a:prstGeom>
          <a:solidFill>
            <a:srgbClr val="60C4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公共工事</a:t>
            </a:r>
            <a:endParaRPr kumimoji="1" lang="en-US" altLang="ja-JP" dirty="0"/>
          </a:p>
          <a:p>
            <a:pPr algn="ctr"/>
            <a:r>
              <a:rPr lang="ja-JP" altLang="en-US" dirty="0"/>
              <a:t>＋</a:t>
            </a:r>
            <a:endParaRPr kumimoji="1" lang="en-US" altLang="ja-JP" dirty="0"/>
          </a:p>
          <a:p>
            <a:pPr algn="ctr"/>
            <a:r>
              <a:rPr lang="ja-JP" altLang="en-US" dirty="0"/>
              <a:t>民間工事</a:t>
            </a:r>
            <a:endParaRPr lang="en-US" altLang="ja-JP" dirty="0"/>
          </a:p>
        </p:txBody>
      </p:sp>
      <p:sp>
        <p:nvSpPr>
          <p:cNvPr id="9" name="矢印: 右 8">
            <a:extLst>
              <a:ext uri="{FF2B5EF4-FFF2-40B4-BE49-F238E27FC236}">
                <a16:creationId xmlns:a16="http://schemas.microsoft.com/office/drawing/2014/main" id="{CD16D615-8C3C-432C-A90F-B750F5ED3186}"/>
              </a:ext>
            </a:extLst>
          </p:cNvPr>
          <p:cNvSpPr/>
          <p:nvPr/>
        </p:nvSpPr>
        <p:spPr>
          <a:xfrm>
            <a:off x="3755280" y="3133162"/>
            <a:ext cx="1730326" cy="715962"/>
          </a:xfrm>
          <a:prstGeom prst="rightArrow">
            <a:avLst/>
          </a:prstGeom>
          <a:solidFill>
            <a:srgbClr val="60C4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吹き出し: 四角形 9">
            <a:extLst>
              <a:ext uri="{FF2B5EF4-FFF2-40B4-BE49-F238E27FC236}">
                <a16:creationId xmlns:a16="http://schemas.microsoft.com/office/drawing/2014/main" id="{F9C40E22-1C8A-4542-B5D5-3711D2180C61}"/>
              </a:ext>
            </a:extLst>
          </p:cNvPr>
          <p:cNvSpPr/>
          <p:nvPr/>
        </p:nvSpPr>
        <p:spPr>
          <a:xfrm>
            <a:off x="2046464" y="4977717"/>
            <a:ext cx="5303520" cy="1365018"/>
          </a:xfrm>
          <a:prstGeom prst="wedgeRectCallout">
            <a:avLst>
              <a:gd name="adj1" fmla="val 41933"/>
              <a:gd name="adj2" fmla="val -98110"/>
            </a:avLst>
          </a:prstGeom>
          <a:solidFill>
            <a:srgbClr val="F6AB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2000" dirty="0"/>
              <a:t>大手民間会社から新規案件のお声がけを頂いており、長期に渡っての管理体制・人材育成を行っていく！</a:t>
            </a:r>
          </a:p>
        </p:txBody>
      </p:sp>
    </p:spTree>
    <p:extLst>
      <p:ext uri="{BB962C8B-B14F-4D97-AF65-F5344CB8AC3E}">
        <p14:creationId xmlns:p14="http://schemas.microsoft.com/office/powerpoint/2010/main" val="3990084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E65C-BD97-4581-9915-1FDD7B3D8687}"/>
              </a:ext>
            </a:extLst>
          </p:cNvPr>
          <p:cNvSpPr>
            <a:spLocks noGrp="1"/>
          </p:cNvSpPr>
          <p:nvPr>
            <p:ph type="title"/>
          </p:nvPr>
        </p:nvSpPr>
        <p:spPr/>
        <p:txBody>
          <a:bodyPr>
            <a:normAutofit/>
          </a:bodyPr>
          <a:lstStyle/>
          <a:p>
            <a:r>
              <a:rPr lang="ja-JP" altLang="en-US" dirty="0"/>
              <a:t>④働く環境について</a:t>
            </a:r>
            <a:endParaRPr kumimoji="1" lang="ja-JP" altLang="en-US" dirty="0"/>
          </a:p>
        </p:txBody>
      </p:sp>
      <p:sp>
        <p:nvSpPr>
          <p:cNvPr id="3" name="コンテンツ プレースホルダー 2">
            <a:extLst>
              <a:ext uri="{FF2B5EF4-FFF2-40B4-BE49-F238E27FC236}">
                <a16:creationId xmlns:a16="http://schemas.microsoft.com/office/drawing/2014/main" id="{7DAE02E1-D62A-4201-A765-075C24F0FD1E}"/>
              </a:ext>
            </a:extLst>
          </p:cNvPr>
          <p:cNvSpPr>
            <a:spLocks noGrp="1"/>
          </p:cNvSpPr>
          <p:nvPr>
            <p:ph idx="1"/>
          </p:nvPr>
        </p:nvSpPr>
        <p:spPr>
          <a:xfrm>
            <a:off x="296215" y="1674055"/>
            <a:ext cx="8551570" cy="5571257"/>
          </a:xfrm>
        </p:spPr>
        <p:txBody>
          <a:bodyPr/>
          <a:lstStyle/>
          <a:p>
            <a:r>
              <a:rPr lang="ja-JP" altLang="en-US" dirty="0"/>
              <a:t>隔週休二日制（土曜・日曜・祝日）</a:t>
            </a:r>
          </a:p>
          <a:p>
            <a:r>
              <a:rPr lang="ja-JP" altLang="en-US" dirty="0"/>
              <a:t>有給休暇（年間平均取得日数</a:t>
            </a:r>
            <a:r>
              <a:rPr lang="en-US" altLang="ja-JP" dirty="0"/>
              <a:t>12</a:t>
            </a:r>
            <a:r>
              <a:rPr lang="ja-JP" altLang="en-US" dirty="0"/>
              <a:t>日）</a:t>
            </a:r>
            <a:endParaRPr lang="en-US" altLang="ja-JP" dirty="0"/>
          </a:p>
          <a:p>
            <a:r>
              <a:rPr lang="ja-JP" altLang="en-US" dirty="0"/>
              <a:t>各種社会保険完備（健康保険、厚生年金保険、雇用保険、労災保険）</a:t>
            </a:r>
          </a:p>
          <a:p>
            <a:r>
              <a:rPr lang="ja-JP" altLang="en-US" dirty="0"/>
              <a:t>退職金制度あり</a:t>
            </a:r>
          </a:p>
          <a:p>
            <a:r>
              <a:rPr lang="ja-JP" altLang="en-US" dirty="0"/>
              <a:t>資格保有者への優遇制度あり</a:t>
            </a:r>
          </a:p>
          <a:p>
            <a:r>
              <a:rPr lang="ja-JP" altLang="en-US" dirty="0"/>
              <a:t>資格取得支援制度あり（資格取得に関する全ての費用を当社が負担します。）</a:t>
            </a:r>
          </a:p>
          <a:p>
            <a:r>
              <a:rPr lang="ja-JP" altLang="en-US" dirty="0"/>
              <a:t>通勤手当：当社規定により</a:t>
            </a:r>
            <a:r>
              <a:rPr lang="en-US" altLang="ja-JP" dirty="0"/>
              <a:t>【</a:t>
            </a:r>
            <a:r>
              <a:rPr lang="ja-JP" altLang="en-US" dirty="0"/>
              <a:t>上限なし</a:t>
            </a:r>
            <a:r>
              <a:rPr lang="en-US" altLang="ja-JP" dirty="0"/>
              <a:t>】</a:t>
            </a:r>
            <a:r>
              <a:rPr lang="ja-JP" altLang="en-US" dirty="0"/>
              <a:t>で支給</a:t>
            </a:r>
          </a:p>
          <a:p>
            <a:r>
              <a:rPr lang="ja-JP" altLang="en-US" dirty="0"/>
              <a:t>その他各種手当て</a:t>
            </a:r>
            <a:endParaRPr kumimoji="1" lang="en-US" altLang="ja-JP" dirty="0"/>
          </a:p>
        </p:txBody>
      </p:sp>
      <p:sp>
        <p:nvSpPr>
          <p:cNvPr id="4" name="スライド番号プレースホルダー 3">
            <a:extLst>
              <a:ext uri="{FF2B5EF4-FFF2-40B4-BE49-F238E27FC236}">
                <a16:creationId xmlns:a16="http://schemas.microsoft.com/office/drawing/2014/main" id="{08FE71A0-BB4C-4467-B70A-92F587F94D7C}"/>
              </a:ext>
            </a:extLst>
          </p:cNvPr>
          <p:cNvSpPr>
            <a:spLocks noGrp="1"/>
          </p:cNvSpPr>
          <p:nvPr>
            <p:ph type="sldNum" sz="quarter" idx="12"/>
          </p:nvPr>
        </p:nvSpPr>
        <p:spPr/>
        <p:txBody>
          <a:bodyPr/>
          <a:lstStyle/>
          <a:p>
            <a:fld id="{CEA45E06-C18B-D344-A97C-3CAC1FE22014}" type="slidenum">
              <a:rPr lang="ja-JP" altLang="en-US" smtClean="0"/>
              <a:pPr/>
              <a:t>11</a:t>
            </a:fld>
            <a:endParaRPr lang="ja-JP" altLang="en-US"/>
          </a:p>
        </p:txBody>
      </p:sp>
    </p:spTree>
    <p:extLst>
      <p:ext uri="{BB962C8B-B14F-4D97-AF65-F5344CB8AC3E}">
        <p14:creationId xmlns:p14="http://schemas.microsoft.com/office/powerpoint/2010/main" val="1235458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028101-F73E-40AF-85F2-6F240D3D4FF6}"/>
              </a:ext>
            </a:extLst>
          </p:cNvPr>
          <p:cNvSpPr>
            <a:spLocks noGrp="1"/>
          </p:cNvSpPr>
          <p:nvPr>
            <p:ph type="title"/>
          </p:nvPr>
        </p:nvSpPr>
        <p:spPr/>
        <p:txBody>
          <a:bodyPr/>
          <a:lstStyle/>
          <a:p>
            <a:r>
              <a:rPr kumimoji="1" lang="ja-JP" altLang="en-US" dirty="0"/>
              <a:t>福利厚生の考え方</a:t>
            </a:r>
          </a:p>
        </p:txBody>
      </p:sp>
      <p:sp>
        <p:nvSpPr>
          <p:cNvPr id="3" name="コンテンツ プレースホルダー 2">
            <a:extLst>
              <a:ext uri="{FF2B5EF4-FFF2-40B4-BE49-F238E27FC236}">
                <a16:creationId xmlns:a16="http://schemas.microsoft.com/office/drawing/2014/main" id="{4BA0453D-0BA4-488B-AC3C-4E9DB0D03952}"/>
              </a:ext>
            </a:extLst>
          </p:cNvPr>
          <p:cNvSpPr>
            <a:spLocks noGrp="1"/>
          </p:cNvSpPr>
          <p:nvPr>
            <p:ph idx="1"/>
          </p:nvPr>
        </p:nvSpPr>
        <p:spPr>
          <a:xfrm>
            <a:off x="423567" y="2197439"/>
            <a:ext cx="8510160" cy="2949730"/>
          </a:xfrm>
        </p:spPr>
        <p:txBody>
          <a:bodyPr/>
          <a:lstStyle/>
          <a:p>
            <a:r>
              <a:rPr kumimoji="1" lang="ja-JP" altLang="en-US" dirty="0"/>
              <a:t>経営層との意見交換や時代に合ったやり方で制度が決まっていく会社です。</a:t>
            </a:r>
            <a:endParaRPr kumimoji="1" lang="en-US" altLang="ja-JP" dirty="0"/>
          </a:p>
          <a:p>
            <a:endParaRPr lang="en-US" altLang="ja-JP" dirty="0"/>
          </a:p>
          <a:p>
            <a:r>
              <a:rPr kumimoji="1" lang="ja-JP" altLang="en-US" dirty="0"/>
              <a:t>会社にもメリットがある提案は積極的に採用します。</a:t>
            </a:r>
            <a:endParaRPr kumimoji="1" lang="en-US" altLang="ja-JP" dirty="0"/>
          </a:p>
          <a:p>
            <a:endParaRPr lang="en-US" altLang="ja-JP" dirty="0"/>
          </a:p>
          <a:p>
            <a:r>
              <a:rPr kumimoji="1" lang="ja-JP" altLang="en-US" dirty="0"/>
              <a:t>スピーディーに制度化できる会社です。</a:t>
            </a:r>
          </a:p>
        </p:txBody>
      </p:sp>
      <p:sp>
        <p:nvSpPr>
          <p:cNvPr id="4" name="スライド番号プレースホルダー 3">
            <a:extLst>
              <a:ext uri="{FF2B5EF4-FFF2-40B4-BE49-F238E27FC236}">
                <a16:creationId xmlns:a16="http://schemas.microsoft.com/office/drawing/2014/main" id="{5A218098-A684-4300-A628-424F8E30F741}"/>
              </a:ext>
            </a:extLst>
          </p:cNvPr>
          <p:cNvSpPr>
            <a:spLocks noGrp="1"/>
          </p:cNvSpPr>
          <p:nvPr>
            <p:ph type="sldNum" sz="quarter" idx="12"/>
          </p:nvPr>
        </p:nvSpPr>
        <p:spPr/>
        <p:txBody>
          <a:bodyPr/>
          <a:lstStyle/>
          <a:p>
            <a:fld id="{CEA45E06-C18B-D344-A97C-3CAC1FE22014}" type="slidenum">
              <a:rPr lang="ja-JP" altLang="en-US" smtClean="0"/>
              <a:pPr/>
              <a:t>12</a:t>
            </a:fld>
            <a:endParaRPr lang="ja-JP" altLang="en-US"/>
          </a:p>
        </p:txBody>
      </p:sp>
    </p:spTree>
    <p:extLst>
      <p:ext uri="{BB962C8B-B14F-4D97-AF65-F5344CB8AC3E}">
        <p14:creationId xmlns:p14="http://schemas.microsoft.com/office/powerpoint/2010/main" val="3827754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B398A-D9A7-46F0-9097-EC6C3151D6B4}"/>
              </a:ext>
            </a:extLst>
          </p:cNvPr>
          <p:cNvSpPr>
            <a:spLocks noGrp="1"/>
          </p:cNvSpPr>
          <p:nvPr>
            <p:ph type="title"/>
          </p:nvPr>
        </p:nvSpPr>
        <p:spPr/>
        <p:txBody>
          <a:bodyPr/>
          <a:lstStyle/>
          <a:p>
            <a:r>
              <a:rPr kumimoji="1" lang="ja-JP" altLang="en-US" dirty="0"/>
              <a:t>給与テーブル</a:t>
            </a:r>
          </a:p>
        </p:txBody>
      </p:sp>
      <p:sp>
        <p:nvSpPr>
          <p:cNvPr id="3" name="コンテンツ プレースホルダー 2">
            <a:extLst>
              <a:ext uri="{FF2B5EF4-FFF2-40B4-BE49-F238E27FC236}">
                <a16:creationId xmlns:a16="http://schemas.microsoft.com/office/drawing/2014/main" id="{DA5FF5DB-E057-457C-A973-BCDE86A7C973}"/>
              </a:ext>
            </a:extLst>
          </p:cNvPr>
          <p:cNvSpPr>
            <a:spLocks noGrp="1"/>
          </p:cNvSpPr>
          <p:nvPr>
            <p:ph idx="1"/>
          </p:nvPr>
        </p:nvSpPr>
        <p:spPr>
          <a:xfrm>
            <a:off x="457200" y="1200243"/>
            <a:ext cx="8229600" cy="5222354"/>
          </a:xfrm>
        </p:spPr>
        <p:txBody>
          <a:bodyPr>
            <a:normAutofit/>
          </a:bodyPr>
          <a:lstStyle/>
          <a:p>
            <a:pPr marL="0" indent="0">
              <a:buNone/>
            </a:pPr>
            <a:r>
              <a:rPr lang="en-US" altLang="ja-JP" dirty="0"/>
              <a:t>【</a:t>
            </a:r>
            <a:r>
              <a:rPr lang="ja-JP" altLang="en-US" dirty="0"/>
              <a:t>年収例</a:t>
            </a:r>
            <a:r>
              <a:rPr lang="en-US" altLang="ja-JP" dirty="0"/>
              <a:t>】</a:t>
            </a:r>
          </a:p>
          <a:p>
            <a:r>
              <a:rPr lang="en-US" altLang="ja-JP" dirty="0"/>
              <a:t>380</a:t>
            </a:r>
            <a:r>
              <a:rPr lang="ja-JP" altLang="en-US" dirty="0"/>
              <a:t>万円／</a:t>
            </a:r>
            <a:r>
              <a:rPr lang="en-US" altLang="ja-JP" dirty="0"/>
              <a:t>24</a:t>
            </a:r>
            <a:r>
              <a:rPr lang="ja-JP" altLang="en-US" dirty="0"/>
              <a:t>歳（</a:t>
            </a:r>
            <a:r>
              <a:rPr lang="en-US" altLang="ja-JP" dirty="0"/>
              <a:t>2</a:t>
            </a:r>
            <a:r>
              <a:rPr lang="ja-JP" altLang="en-US" dirty="0"/>
              <a:t>年目）</a:t>
            </a:r>
            <a:endParaRPr lang="en-US" altLang="ja-JP" dirty="0"/>
          </a:p>
          <a:p>
            <a:r>
              <a:rPr lang="en-US" altLang="ja-JP" dirty="0"/>
              <a:t>490</a:t>
            </a:r>
            <a:r>
              <a:rPr lang="ja-JP" altLang="en-US" dirty="0"/>
              <a:t>万円／</a:t>
            </a:r>
            <a:r>
              <a:rPr lang="en-US" altLang="ja-JP" dirty="0"/>
              <a:t>35</a:t>
            </a:r>
            <a:r>
              <a:rPr lang="ja-JP" altLang="en-US" dirty="0"/>
              <a:t>歳（</a:t>
            </a:r>
            <a:r>
              <a:rPr lang="en-US" altLang="ja-JP" dirty="0"/>
              <a:t>7</a:t>
            </a:r>
            <a:r>
              <a:rPr lang="ja-JP" altLang="en-US" dirty="0"/>
              <a:t>年目）</a:t>
            </a:r>
            <a:endParaRPr lang="en-US" altLang="ja-JP" dirty="0"/>
          </a:p>
          <a:p>
            <a:r>
              <a:rPr lang="en-US" altLang="ja-JP" dirty="0"/>
              <a:t>580</a:t>
            </a:r>
            <a:r>
              <a:rPr lang="ja-JP" altLang="en-US" dirty="0"/>
              <a:t>万円／</a:t>
            </a:r>
            <a:r>
              <a:rPr lang="en-US" altLang="ja-JP" dirty="0"/>
              <a:t>43</a:t>
            </a:r>
            <a:r>
              <a:rPr lang="ja-JP" altLang="en-US" dirty="0"/>
              <a:t>歳（</a:t>
            </a:r>
            <a:r>
              <a:rPr lang="en-US" altLang="ja-JP" dirty="0"/>
              <a:t>20</a:t>
            </a:r>
            <a:r>
              <a:rPr lang="ja-JP" altLang="en-US" dirty="0"/>
              <a:t>年目）</a:t>
            </a:r>
            <a:endParaRPr lang="en-US" altLang="ja-JP" dirty="0"/>
          </a:p>
          <a:p>
            <a:pPr marL="0" indent="0">
              <a:buNone/>
            </a:pPr>
            <a:endParaRPr lang="en-US" altLang="ja-JP" dirty="0"/>
          </a:p>
          <a:p>
            <a:pPr marL="0" indent="0">
              <a:buNone/>
            </a:pPr>
            <a:r>
              <a:rPr kumimoji="1" lang="en-US" altLang="ja-JP" dirty="0"/>
              <a:t>【</a:t>
            </a:r>
            <a:r>
              <a:rPr kumimoji="1" lang="ja-JP" altLang="en-US" dirty="0"/>
              <a:t>各種手当</a:t>
            </a:r>
            <a:r>
              <a:rPr kumimoji="1" lang="en-US" altLang="ja-JP" dirty="0"/>
              <a:t>】</a:t>
            </a:r>
          </a:p>
          <a:p>
            <a:pPr marL="0" indent="0">
              <a:buNone/>
            </a:pPr>
            <a:r>
              <a:rPr lang="ja-JP" altLang="en-US" dirty="0"/>
              <a:t>通勤手当、職能手当、資格手当、現場手当、携帯手当、遠隔手当、車両借上手当、休日手当、夜間工事手当</a:t>
            </a:r>
          </a:p>
          <a:p>
            <a:pPr marL="0" indent="0">
              <a:buNone/>
            </a:pPr>
            <a:r>
              <a:rPr kumimoji="1" lang="ja-JP" altLang="en-US" dirty="0"/>
              <a:t>社長賞（金一封。二桁の時もあります）</a:t>
            </a:r>
            <a:endParaRPr kumimoji="1" lang="en-US" altLang="ja-JP" dirty="0"/>
          </a:p>
          <a:p>
            <a:pPr marL="0" indent="0">
              <a:buNone/>
            </a:pPr>
            <a:endParaRPr kumimoji="1" lang="en-US" altLang="ja-JP" dirty="0"/>
          </a:p>
          <a:p>
            <a:pPr marL="0" indent="0">
              <a:buNone/>
            </a:pPr>
            <a:r>
              <a:rPr lang="ja-JP" altLang="en-US" dirty="0"/>
              <a:t>昇給：年１回（昨年度実績：平均２％アップ）</a:t>
            </a:r>
            <a:br>
              <a:rPr lang="ja-JP" altLang="en-US" dirty="0"/>
            </a:br>
            <a:r>
              <a:rPr lang="ja-JP" altLang="en-US" dirty="0"/>
              <a:t>賞与：年２回（昨年度実績：計３ヶ月分）</a:t>
            </a:r>
            <a:endParaRPr lang="en-US" altLang="ja-JP" dirty="0"/>
          </a:p>
          <a:p>
            <a:pPr marL="0" indent="0">
              <a:buNone/>
            </a:pPr>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2D46AD21-EA84-47E5-BA11-C525BA7F9AA7}"/>
              </a:ext>
            </a:extLst>
          </p:cNvPr>
          <p:cNvSpPr>
            <a:spLocks noGrp="1"/>
          </p:cNvSpPr>
          <p:nvPr>
            <p:ph type="sldNum" sz="quarter" idx="12"/>
          </p:nvPr>
        </p:nvSpPr>
        <p:spPr/>
        <p:txBody>
          <a:bodyPr/>
          <a:lstStyle/>
          <a:p>
            <a:fld id="{CEA45E06-C18B-D344-A97C-3CAC1FE22014}" type="slidenum">
              <a:rPr lang="ja-JP" altLang="en-US" smtClean="0"/>
              <a:pPr/>
              <a:t>13</a:t>
            </a:fld>
            <a:endParaRPr lang="ja-JP" altLang="en-US"/>
          </a:p>
        </p:txBody>
      </p:sp>
    </p:spTree>
    <p:extLst>
      <p:ext uri="{BB962C8B-B14F-4D97-AF65-F5344CB8AC3E}">
        <p14:creationId xmlns:p14="http://schemas.microsoft.com/office/powerpoint/2010/main" val="93509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5E045-1A9C-4728-8E55-48AD5897BC5A}"/>
              </a:ext>
            </a:extLst>
          </p:cNvPr>
          <p:cNvSpPr>
            <a:spLocks noGrp="1"/>
          </p:cNvSpPr>
          <p:nvPr>
            <p:ph type="title"/>
          </p:nvPr>
        </p:nvSpPr>
        <p:spPr/>
        <p:txBody>
          <a:bodyPr>
            <a:normAutofit/>
          </a:bodyPr>
          <a:lstStyle/>
          <a:p>
            <a:r>
              <a:rPr lang="ja-JP" altLang="en-US" dirty="0"/>
              <a:t>⑤社風・文化について</a:t>
            </a:r>
            <a:endParaRPr kumimoji="1" lang="ja-JP" altLang="en-US" dirty="0"/>
          </a:p>
        </p:txBody>
      </p:sp>
      <p:sp>
        <p:nvSpPr>
          <p:cNvPr id="3" name="コンテンツ プレースホルダー 2">
            <a:extLst>
              <a:ext uri="{FF2B5EF4-FFF2-40B4-BE49-F238E27FC236}">
                <a16:creationId xmlns:a16="http://schemas.microsoft.com/office/drawing/2014/main" id="{C75A2BC3-6252-47FF-A4EC-FED6188BCC11}"/>
              </a:ext>
            </a:extLst>
          </p:cNvPr>
          <p:cNvSpPr>
            <a:spLocks noGrp="1"/>
          </p:cNvSpPr>
          <p:nvPr>
            <p:ph idx="1"/>
          </p:nvPr>
        </p:nvSpPr>
        <p:spPr>
          <a:xfrm>
            <a:off x="296215" y="1158646"/>
            <a:ext cx="8551570" cy="5453624"/>
          </a:xfrm>
        </p:spPr>
        <p:txBody>
          <a:bodyPr>
            <a:normAutofit/>
          </a:bodyPr>
          <a:lstStyle/>
          <a:p>
            <a:pPr marL="0" indent="0">
              <a:buNone/>
            </a:pPr>
            <a:r>
              <a:rPr lang="en-US" altLang="ja-JP" b="1" dirty="0"/>
              <a:t>【</a:t>
            </a:r>
            <a:r>
              <a:rPr lang="ja-JP" altLang="en-US" b="1" dirty="0"/>
              <a:t>直近</a:t>
            </a:r>
            <a:r>
              <a:rPr lang="en-US" altLang="ja-JP" b="1" dirty="0"/>
              <a:t>3</a:t>
            </a:r>
            <a:r>
              <a:rPr lang="ja-JP" altLang="en-US" b="1" dirty="0"/>
              <a:t>年間の定着率は</a:t>
            </a:r>
            <a:r>
              <a:rPr lang="en-US" altLang="ja-JP" b="1" dirty="0"/>
              <a:t>98</a:t>
            </a:r>
            <a:r>
              <a:rPr lang="ja-JP" altLang="en-US" b="1" dirty="0"/>
              <a:t>％！</a:t>
            </a:r>
            <a:r>
              <a:rPr lang="en-US" altLang="ja-JP" b="1" dirty="0"/>
              <a:t>】</a:t>
            </a:r>
          </a:p>
          <a:p>
            <a:pPr marL="0" indent="0">
              <a:buNone/>
            </a:pPr>
            <a:r>
              <a:rPr lang="ja-JP" altLang="en-US" dirty="0"/>
              <a:t>平均勤続年数は</a:t>
            </a:r>
            <a:r>
              <a:rPr lang="en-US" altLang="ja-JP" dirty="0"/>
              <a:t>16</a:t>
            </a:r>
            <a:r>
              <a:rPr lang="ja-JP" altLang="en-US" dirty="0"/>
              <a:t>年と経験豊富な社員も多数いるため、層が厚く、しっかり技術を学ぶことができる教育体制も整えています。公私ともに大切にしながら働ける環境だからこそ、安定して長く働き続けられる職場です。</a:t>
            </a:r>
            <a:br>
              <a:rPr lang="ja-JP" altLang="en-US" dirty="0"/>
            </a:br>
            <a:br>
              <a:rPr lang="ja-JP" altLang="en-US" dirty="0"/>
            </a:br>
            <a:endParaRPr kumimoji="1" lang="ja-JP" altLang="en-US" dirty="0"/>
          </a:p>
        </p:txBody>
      </p:sp>
      <p:sp>
        <p:nvSpPr>
          <p:cNvPr id="4" name="スライド番号プレースホルダー 3">
            <a:extLst>
              <a:ext uri="{FF2B5EF4-FFF2-40B4-BE49-F238E27FC236}">
                <a16:creationId xmlns:a16="http://schemas.microsoft.com/office/drawing/2014/main" id="{E28DA01F-8C83-4FBF-BE49-FC98AD312895}"/>
              </a:ext>
            </a:extLst>
          </p:cNvPr>
          <p:cNvSpPr>
            <a:spLocks noGrp="1"/>
          </p:cNvSpPr>
          <p:nvPr>
            <p:ph type="sldNum" sz="quarter" idx="12"/>
          </p:nvPr>
        </p:nvSpPr>
        <p:spPr/>
        <p:txBody>
          <a:bodyPr/>
          <a:lstStyle/>
          <a:p>
            <a:fld id="{CEA45E06-C18B-D344-A97C-3CAC1FE22014}" type="slidenum">
              <a:rPr lang="ja-JP" altLang="en-US" smtClean="0"/>
              <a:pPr/>
              <a:t>14</a:t>
            </a:fld>
            <a:endParaRPr lang="ja-JP" altLang="en-US"/>
          </a:p>
        </p:txBody>
      </p:sp>
      <p:pic>
        <p:nvPicPr>
          <p:cNvPr id="6" name="図 5">
            <a:extLst>
              <a:ext uri="{FF2B5EF4-FFF2-40B4-BE49-F238E27FC236}">
                <a16:creationId xmlns:a16="http://schemas.microsoft.com/office/drawing/2014/main" id="{3FD4371F-6BB5-4E5A-860E-B9FA707E44F0}"/>
              </a:ext>
            </a:extLst>
          </p:cNvPr>
          <p:cNvPicPr>
            <a:picLocks noChangeAspect="1"/>
          </p:cNvPicPr>
          <p:nvPr/>
        </p:nvPicPr>
        <p:blipFill>
          <a:blip r:embed="rId2"/>
          <a:stretch>
            <a:fillRect/>
          </a:stretch>
        </p:blipFill>
        <p:spPr>
          <a:xfrm>
            <a:off x="618185" y="3609056"/>
            <a:ext cx="3601329" cy="2700996"/>
          </a:xfrm>
          <a:prstGeom prst="rect">
            <a:avLst/>
          </a:prstGeom>
        </p:spPr>
      </p:pic>
      <p:pic>
        <p:nvPicPr>
          <p:cNvPr id="10" name="図 9">
            <a:extLst>
              <a:ext uri="{FF2B5EF4-FFF2-40B4-BE49-F238E27FC236}">
                <a16:creationId xmlns:a16="http://schemas.microsoft.com/office/drawing/2014/main" id="{99A8AE6D-D450-46A5-9709-87CF866B3EFC}"/>
              </a:ext>
            </a:extLst>
          </p:cNvPr>
          <p:cNvPicPr>
            <a:picLocks noChangeAspect="1"/>
          </p:cNvPicPr>
          <p:nvPr/>
        </p:nvPicPr>
        <p:blipFill>
          <a:blip r:embed="rId3"/>
          <a:stretch>
            <a:fillRect/>
          </a:stretch>
        </p:blipFill>
        <p:spPr>
          <a:xfrm>
            <a:off x="4924488" y="3609056"/>
            <a:ext cx="3601329" cy="2700997"/>
          </a:xfrm>
          <a:prstGeom prst="rect">
            <a:avLst/>
          </a:prstGeom>
        </p:spPr>
      </p:pic>
    </p:spTree>
    <p:extLst>
      <p:ext uri="{BB962C8B-B14F-4D97-AF65-F5344CB8AC3E}">
        <p14:creationId xmlns:p14="http://schemas.microsoft.com/office/powerpoint/2010/main" val="44556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A4B2D4-024D-43E8-AEC3-51D9A3648C8C}"/>
              </a:ext>
            </a:extLst>
          </p:cNvPr>
          <p:cNvSpPr>
            <a:spLocks noGrp="1"/>
          </p:cNvSpPr>
          <p:nvPr>
            <p:ph type="title"/>
          </p:nvPr>
        </p:nvSpPr>
        <p:spPr/>
        <p:txBody>
          <a:bodyPr/>
          <a:lstStyle/>
          <a:p>
            <a:r>
              <a:rPr lang="ja-JP" altLang="en-US" dirty="0"/>
              <a:t>⑤社風・文化について</a:t>
            </a:r>
            <a:endParaRPr kumimoji="1" lang="ja-JP" altLang="en-US" dirty="0"/>
          </a:p>
        </p:txBody>
      </p:sp>
      <p:sp>
        <p:nvSpPr>
          <p:cNvPr id="3" name="コンテンツ プレースホルダー 2">
            <a:extLst>
              <a:ext uri="{FF2B5EF4-FFF2-40B4-BE49-F238E27FC236}">
                <a16:creationId xmlns:a16="http://schemas.microsoft.com/office/drawing/2014/main" id="{5DA05098-9658-444E-9043-4F04F109552B}"/>
              </a:ext>
            </a:extLst>
          </p:cNvPr>
          <p:cNvSpPr>
            <a:spLocks noGrp="1"/>
          </p:cNvSpPr>
          <p:nvPr>
            <p:ph idx="1"/>
          </p:nvPr>
        </p:nvSpPr>
        <p:spPr/>
        <p:txBody>
          <a:bodyPr/>
          <a:lstStyle/>
          <a:p>
            <a:pPr marL="0" indent="0">
              <a:buNone/>
            </a:pPr>
            <a:r>
              <a:rPr lang="en-US" altLang="ja-JP" b="1" dirty="0"/>
              <a:t>【</a:t>
            </a:r>
            <a:r>
              <a:rPr lang="ja-JP" altLang="en-US" b="1" dirty="0"/>
              <a:t>最新技術も積極導入。</a:t>
            </a:r>
            <a:r>
              <a:rPr lang="en-US" altLang="ja-JP" b="1" dirty="0"/>
              <a:t>ICT</a:t>
            </a:r>
            <a:r>
              <a:rPr lang="ja-JP" altLang="en-US" b="1" dirty="0"/>
              <a:t>・</a:t>
            </a:r>
            <a:r>
              <a:rPr lang="en-US" altLang="ja-JP" b="1" dirty="0"/>
              <a:t>IT</a:t>
            </a:r>
            <a:r>
              <a:rPr lang="ja-JP" altLang="en-US" b="1" dirty="0"/>
              <a:t>を活用中！</a:t>
            </a:r>
            <a:r>
              <a:rPr lang="en-US" altLang="ja-JP" b="1" dirty="0"/>
              <a:t>】</a:t>
            </a:r>
          </a:p>
          <a:p>
            <a:pPr marL="0" indent="0">
              <a:buNone/>
            </a:pPr>
            <a:r>
              <a:rPr lang="ja-JP" altLang="en-US" dirty="0"/>
              <a:t>業務の効率化を図るため、最新技術への投資はしっかりと行っています。最新システムの導入や、社員同士の情報共有システムを用いて、業務上のコミュニケーションも円滑化。柔軟に新しい技術も取り入れて、会社がさらなる進歩を遂げられるように日々努力しています。</a:t>
            </a:r>
            <a:br>
              <a:rPr lang="ja-JP" altLang="en-US" dirty="0"/>
            </a:br>
            <a:endParaRPr kumimoji="1" lang="ja-JP" altLang="en-US" dirty="0"/>
          </a:p>
        </p:txBody>
      </p:sp>
      <p:sp>
        <p:nvSpPr>
          <p:cNvPr id="4" name="スライド番号プレースホルダー 3">
            <a:extLst>
              <a:ext uri="{FF2B5EF4-FFF2-40B4-BE49-F238E27FC236}">
                <a16:creationId xmlns:a16="http://schemas.microsoft.com/office/drawing/2014/main" id="{F8FD4F4E-65E7-4587-971D-3585B105A62F}"/>
              </a:ext>
            </a:extLst>
          </p:cNvPr>
          <p:cNvSpPr>
            <a:spLocks noGrp="1"/>
          </p:cNvSpPr>
          <p:nvPr>
            <p:ph type="sldNum" sz="quarter" idx="12"/>
          </p:nvPr>
        </p:nvSpPr>
        <p:spPr/>
        <p:txBody>
          <a:bodyPr/>
          <a:lstStyle/>
          <a:p>
            <a:fld id="{CEA45E06-C18B-D344-A97C-3CAC1FE22014}" type="slidenum">
              <a:rPr lang="ja-JP" altLang="en-US" smtClean="0"/>
              <a:pPr/>
              <a:t>15</a:t>
            </a:fld>
            <a:endParaRPr lang="ja-JP" altLang="en-US"/>
          </a:p>
        </p:txBody>
      </p:sp>
      <p:pic>
        <p:nvPicPr>
          <p:cNvPr id="10" name="図 9">
            <a:extLst>
              <a:ext uri="{FF2B5EF4-FFF2-40B4-BE49-F238E27FC236}">
                <a16:creationId xmlns:a16="http://schemas.microsoft.com/office/drawing/2014/main" id="{29022317-4856-42CF-9F58-51B6E5A84390}"/>
              </a:ext>
            </a:extLst>
          </p:cNvPr>
          <p:cNvPicPr>
            <a:picLocks noChangeAspect="1"/>
          </p:cNvPicPr>
          <p:nvPr/>
        </p:nvPicPr>
        <p:blipFill>
          <a:blip r:embed="rId2"/>
          <a:stretch>
            <a:fillRect/>
          </a:stretch>
        </p:blipFill>
        <p:spPr>
          <a:xfrm>
            <a:off x="618184" y="3691430"/>
            <a:ext cx="3630689" cy="2763787"/>
          </a:xfrm>
          <a:prstGeom prst="rect">
            <a:avLst/>
          </a:prstGeom>
        </p:spPr>
      </p:pic>
      <p:pic>
        <p:nvPicPr>
          <p:cNvPr id="12" name="図 11">
            <a:extLst>
              <a:ext uri="{FF2B5EF4-FFF2-40B4-BE49-F238E27FC236}">
                <a16:creationId xmlns:a16="http://schemas.microsoft.com/office/drawing/2014/main" id="{8D77A1A5-0E68-4E18-8BA8-4F81997A113C}"/>
              </a:ext>
            </a:extLst>
          </p:cNvPr>
          <p:cNvPicPr>
            <a:picLocks noChangeAspect="1"/>
          </p:cNvPicPr>
          <p:nvPr/>
        </p:nvPicPr>
        <p:blipFill>
          <a:blip r:embed="rId3"/>
          <a:stretch>
            <a:fillRect/>
          </a:stretch>
        </p:blipFill>
        <p:spPr>
          <a:xfrm>
            <a:off x="4895127" y="3606389"/>
            <a:ext cx="3810000" cy="2857500"/>
          </a:xfrm>
          <a:prstGeom prst="rect">
            <a:avLst/>
          </a:prstGeom>
        </p:spPr>
      </p:pic>
    </p:spTree>
    <p:extLst>
      <p:ext uri="{BB962C8B-B14F-4D97-AF65-F5344CB8AC3E}">
        <p14:creationId xmlns:p14="http://schemas.microsoft.com/office/powerpoint/2010/main" val="2553287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F3C219-1682-495F-A8F8-4B015CF3B62E}"/>
              </a:ext>
            </a:extLst>
          </p:cNvPr>
          <p:cNvSpPr>
            <a:spLocks noGrp="1"/>
          </p:cNvSpPr>
          <p:nvPr>
            <p:ph type="title"/>
          </p:nvPr>
        </p:nvSpPr>
        <p:spPr/>
        <p:txBody>
          <a:bodyPr/>
          <a:lstStyle/>
          <a:p>
            <a:r>
              <a:rPr lang="ja-JP" altLang="en-US" dirty="0"/>
              <a:t>⑤社風・文化について</a:t>
            </a:r>
            <a:endParaRPr kumimoji="1" lang="ja-JP" altLang="en-US" dirty="0"/>
          </a:p>
        </p:txBody>
      </p:sp>
      <p:sp>
        <p:nvSpPr>
          <p:cNvPr id="3" name="コンテンツ プレースホルダー 2">
            <a:extLst>
              <a:ext uri="{FF2B5EF4-FFF2-40B4-BE49-F238E27FC236}">
                <a16:creationId xmlns:a16="http://schemas.microsoft.com/office/drawing/2014/main" id="{1D85444E-AA01-4BA8-875B-3466A88B1DC1}"/>
              </a:ext>
            </a:extLst>
          </p:cNvPr>
          <p:cNvSpPr>
            <a:spLocks noGrp="1"/>
          </p:cNvSpPr>
          <p:nvPr>
            <p:ph idx="1"/>
          </p:nvPr>
        </p:nvSpPr>
        <p:spPr/>
        <p:txBody>
          <a:bodyPr/>
          <a:lstStyle/>
          <a:p>
            <a:pPr marL="0" indent="0">
              <a:buNone/>
            </a:pPr>
            <a:r>
              <a:rPr lang="en-US" altLang="ja-JP" b="1" dirty="0"/>
              <a:t>【</a:t>
            </a:r>
            <a:r>
              <a:rPr lang="ja-JP" altLang="en-US" b="1" dirty="0"/>
              <a:t>一人一人、プライベートも充実。</a:t>
            </a:r>
            <a:r>
              <a:rPr lang="en-US" altLang="ja-JP" b="1" dirty="0"/>
              <a:t>】</a:t>
            </a:r>
          </a:p>
          <a:p>
            <a:pPr marL="0" indent="0">
              <a:buNone/>
            </a:pPr>
            <a:r>
              <a:rPr lang="ja-JP" altLang="en-US" dirty="0"/>
              <a:t>効率の良い業務進行を推進しており、残業はできる限りしないで帰れるように、社内一丸となって取り組んでいます。休日もしっかり取ることができるので、しっかり趣味の時間をとったり、家族と海外旅行に行ったりと、メリハリを大切にしながら働くことができます。</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F49148E3-7FA6-4997-B35F-564411EB90D3}"/>
              </a:ext>
            </a:extLst>
          </p:cNvPr>
          <p:cNvSpPr>
            <a:spLocks noGrp="1"/>
          </p:cNvSpPr>
          <p:nvPr>
            <p:ph type="sldNum" sz="quarter" idx="12"/>
          </p:nvPr>
        </p:nvSpPr>
        <p:spPr/>
        <p:txBody>
          <a:bodyPr/>
          <a:lstStyle/>
          <a:p>
            <a:fld id="{CEA45E06-C18B-D344-A97C-3CAC1FE22014}" type="slidenum">
              <a:rPr lang="ja-JP" altLang="en-US" smtClean="0"/>
              <a:pPr/>
              <a:t>16</a:t>
            </a:fld>
            <a:endParaRPr lang="ja-JP" altLang="en-US"/>
          </a:p>
        </p:txBody>
      </p:sp>
      <p:pic>
        <p:nvPicPr>
          <p:cNvPr id="6" name="図 5">
            <a:extLst>
              <a:ext uri="{FF2B5EF4-FFF2-40B4-BE49-F238E27FC236}">
                <a16:creationId xmlns:a16="http://schemas.microsoft.com/office/drawing/2014/main" id="{C24FA0EF-F18C-4536-88A8-CA3CD37495FE}"/>
              </a:ext>
            </a:extLst>
          </p:cNvPr>
          <p:cNvPicPr>
            <a:picLocks noChangeAspect="1"/>
          </p:cNvPicPr>
          <p:nvPr/>
        </p:nvPicPr>
        <p:blipFill>
          <a:blip r:embed="rId2"/>
          <a:stretch>
            <a:fillRect/>
          </a:stretch>
        </p:blipFill>
        <p:spPr>
          <a:xfrm>
            <a:off x="358727" y="3554256"/>
            <a:ext cx="2146155" cy="2862832"/>
          </a:xfrm>
          <a:prstGeom prst="rect">
            <a:avLst/>
          </a:prstGeom>
        </p:spPr>
      </p:pic>
      <p:pic>
        <p:nvPicPr>
          <p:cNvPr id="8" name="図 7">
            <a:extLst>
              <a:ext uri="{FF2B5EF4-FFF2-40B4-BE49-F238E27FC236}">
                <a16:creationId xmlns:a16="http://schemas.microsoft.com/office/drawing/2014/main" id="{BAEB17B5-08E9-4858-A181-16E5A2DAA013}"/>
              </a:ext>
            </a:extLst>
          </p:cNvPr>
          <p:cNvPicPr>
            <a:picLocks noChangeAspect="1"/>
          </p:cNvPicPr>
          <p:nvPr/>
        </p:nvPicPr>
        <p:blipFill>
          <a:blip r:embed="rId3"/>
          <a:stretch>
            <a:fillRect/>
          </a:stretch>
        </p:blipFill>
        <p:spPr>
          <a:xfrm>
            <a:off x="2690874" y="3798883"/>
            <a:ext cx="3164770" cy="2373578"/>
          </a:xfrm>
          <a:prstGeom prst="rect">
            <a:avLst/>
          </a:prstGeom>
        </p:spPr>
      </p:pic>
      <p:pic>
        <p:nvPicPr>
          <p:cNvPr id="10" name="図 9">
            <a:extLst>
              <a:ext uri="{FF2B5EF4-FFF2-40B4-BE49-F238E27FC236}">
                <a16:creationId xmlns:a16="http://schemas.microsoft.com/office/drawing/2014/main" id="{64CABBB1-21B1-4B28-8F8D-2DC03349CC4E}"/>
              </a:ext>
            </a:extLst>
          </p:cNvPr>
          <p:cNvPicPr>
            <a:picLocks noChangeAspect="1"/>
          </p:cNvPicPr>
          <p:nvPr/>
        </p:nvPicPr>
        <p:blipFill>
          <a:blip r:embed="rId4"/>
          <a:stretch>
            <a:fillRect/>
          </a:stretch>
        </p:blipFill>
        <p:spPr>
          <a:xfrm>
            <a:off x="6027568" y="3526120"/>
            <a:ext cx="2743640" cy="2862832"/>
          </a:xfrm>
          <a:prstGeom prst="rect">
            <a:avLst/>
          </a:prstGeom>
        </p:spPr>
      </p:pic>
    </p:spTree>
    <p:extLst>
      <p:ext uri="{BB962C8B-B14F-4D97-AF65-F5344CB8AC3E}">
        <p14:creationId xmlns:p14="http://schemas.microsoft.com/office/powerpoint/2010/main" val="398280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260640-73BF-424B-BCC9-421BA603E08D}"/>
              </a:ext>
            </a:extLst>
          </p:cNvPr>
          <p:cNvSpPr>
            <a:spLocks noGrp="1"/>
          </p:cNvSpPr>
          <p:nvPr>
            <p:ph type="title"/>
          </p:nvPr>
        </p:nvSpPr>
        <p:spPr/>
        <p:txBody>
          <a:bodyPr/>
          <a:lstStyle/>
          <a:p>
            <a:r>
              <a:rPr kumimoji="1" lang="ja-JP" altLang="en-US" dirty="0"/>
              <a:t>会社が抱える課題</a:t>
            </a:r>
          </a:p>
        </p:txBody>
      </p:sp>
      <p:sp>
        <p:nvSpPr>
          <p:cNvPr id="3" name="コンテンツ プレースホルダー 2">
            <a:extLst>
              <a:ext uri="{FF2B5EF4-FFF2-40B4-BE49-F238E27FC236}">
                <a16:creationId xmlns:a16="http://schemas.microsoft.com/office/drawing/2014/main" id="{ED754921-2F3D-417B-A5C2-B678DF28897C}"/>
              </a:ext>
            </a:extLst>
          </p:cNvPr>
          <p:cNvSpPr>
            <a:spLocks noGrp="1"/>
          </p:cNvSpPr>
          <p:nvPr>
            <p:ph idx="1"/>
          </p:nvPr>
        </p:nvSpPr>
        <p:spPr>
          <a:xfrm>
            <a:off x="323557" y="1087698"/>
            <a:ext cx="8524228" cy="5426095"/>
          </a:xfrm>
        </p:spPr>
        <p:txBody>
          <a:bodyPr/>
          <a:lstStyle/>
          <a:p>
            <a:pPr marL="0" indent="0">
              <a:buNone/>
            </a:pPr>
            <a:r>
              <a:rPr kumimoji="1" lang="ja-JP" altLang="en-US" dirty="0"/>
              <a:t>・ビジネスも順調で、いい会社です（おそらく）</a:t>
            </a:r>
            <a:endParaRPr kumimoji="1" lang="en-US" altLang="ja-JP" dirty="0"/>
          </a:p>
          <a:p>
            <a:pPr marL="0" indent="0">
              <a:buNone/>
            </a:pPr>
            <a:r>
              <a:rPr lang="ja-JP" altLang="en-US" dirty="0"/>
              <a:t>・しかし、やりたいことに対して人材（人財）が全く足りていません。</a:t>
            </a:r>
            <a:endParaRPr lang="en-US" altLang="ja-JP" dirty="0"/>
          </a:p>
          <a:p>
            <a:pPr marL="0" indent="0">
              <a:buNone/>
            </a:pPr>
            <a:r>
              <a:rPr kumimoji="1" lang="ja-JP" altLang="en-US" dirty="0"/>
              <a:t>・民間会社の新規事業や熊本市の都市計画など、歴史に残るプロジェクトに一緒に実現するために手伝いをしてほしいです。</a:t>
            </a:r>
          </a:p>
        </p:txBody>
      </p:sp>
      <p:sp>
        <p:nvSpPr>
          <p:cNvPr id="4" name="スライド番号プレースホルダー 3">
            <a:extLst>
              <a:ext uri="{FF2B5EF4-FFF2-40B4-BE49-F238E27FC236}">
                <a16:creationId xmlns:a16="http://schemas.microsoft.com/office/drawing/2014/main" id="{0AC3E020-2E49-429C-BD5C-2C83D9A998FD}"/>
              </a:ext>
            </a:extLst>
          </p:cNvPr>
          <p:cNvSpPr>
            <a:spLocks noGrp="1"/>
          </p:cNvSpPr>
          <p:nvPr>
            <p:ph type="sldNum" sz="quarter" idx="12"/>
          </p:nvPr>
        </p:nvSpPr>
        <p:spPr/>
        <p:txBody>
          <a:bodyPr/>
          <a:lstStyle/>
          <a:p>
            <a:fld id="{CEA45E06-C18B-D344-A97C-3CAC1FE22014}" type="slidenum">
              <a:rPr lang="ja-JP" altLang="en-US" smtClean="0"/>
              <a:pPr/>
              <a:t>17</a:t>
            </a:fld>
            <a:endParaRPr lang="ja-JP" altLang="en-US"/>
          </a:p>
        </p:txBody>
      </p:sp>
      <p:sp>
        <p:nvSpPr>
          <p:cNvPr id="5" name="テキスト ボックス 4">
            <a:extLst>
              <a:ext uri="{FF2B5EF4-FFF2-40B4-BE49-F238E27FC236}">
                <a16:creationId xmlns:a16="http://schemas.microsoft.com/office/drawing/2014/main" id="{B4650333-502B-428E-8E9C-D854F3839DFA}"/>
              </a:ext>
            </a:extLst>
          </p:cNvPr>
          <p:cNvSpPr txBox="1"/>
          <p:nvPr/>
        </p:nvSpPr>
        <p:spPr>
          <a:xfrm>
            <a:off x="1391920" y="3645830"/>
            <a:ext cx="1309089" cy="400110"/>
          </a:xfrm>
          <a:prstGeom prst="rect">
            <a:avLst/>
          </a:prstGeom>
          <a:noFill/>
        </p:spPr>
        <p:txBody>
          <a:bodyPr wrap="square" rtlCol="0">
            <a:spAutoFit/>
          </a:bodyPr>
          <a:lstStyle/>
          <a:p>
            <a:pPr algn="ctr"/>
            <a:r>
              <a:rPr kumimoji="1" lang="ja-JP" altLang="en-US" sz="2000" dirty="0">
                <a:latin typeface="+mn-ea"/>
              </a:rPr>
              <a:t>現在</a:t>
            </a:r>
          </a:p>
        </p:txBody>
      </p:sp>
      <p:sp>
        <p:nvSpPr>
          <p:cNvPr id="6" name="テキスト ボックス 5">
            <a:extLst>
              <a:ext uri="{FF2B5EF4-FFF2-40B4-BE49-F238E27FC236}">
                <a16:creationId xmlns:a16="http://schemas.microsoft.com/office/drawing/2014/main" id="{E19BEE06-D52D-49B6-A720-47BDFB0F6452}"/>
              </a:ext>
            </a:extLst>
          </p:cNvPr>
          <p:cNvSpPr txBox="1"/>
          <p:nvPr/>
        </p:nvSpPr>
        <p:spPr>
          <a:xfrm>
            <a:off x="6231938" y="3368647"/>
            <a:ext cx="1578719" cy="400110"/>
          </a:xfrm>
          <a:prstGeom prst="rect">
            <a:avLst/>
          </a:prstGeom>
          <a:noFill/>
        </p:spPr>
        <p:txBody>
          <a:bodyPr wrap="square" rtlCol="0">
            <a:spAutoFit/>
          </a:bodyPr>
          <a:lstStyle/>
          <a:p>
            <a:pPr algn="ctr"/>
            <a:r>
              <a:rPr lang="ja-JP" altLang="en-US" sz="2000" dirty="0">
                <a:latin typeface="+mn-ea"/>
              </a:rPr>
              <a:t>将来</a:t>
            </a:r>
            <a:endParaRPr kumimoji="1" lang="ja-JP" altLang="en-US" sz="2000" dirty="0">
              <a:latin typeface="+mn-ea"/>
            </a:endParaRPr>
          </a:p>
        </p:txBody>
      </p:sp>
      <p:sp>
        <p:nvSpPr>
          <p:cNvPr id="7" name="楕円 6">
            <a:extLst>
              <a:ext uri="{FF2B5EF4-FFF2-40B4-BE49-F238E27FC236}">
                <a16:creationId xmlns:a16="http://schemas.microsoft.com/office/drawing/2014/main" id="{EC235DC8-C5FB-4022-8381-9333395BE7FB}"/>
              </a:ext>
            </a:extLst>
          </p:cNvPr>
          <p:cNvSpPr/>
          <p:nvPr/>
        </p:nvSpPr>
        <p:spPr>
          <a:xfrm>
            <a:off x="1082849" y="4403188"/>
            <a:ext cx="1955773" cy="1894553"/>
          </a:xfrm>
          <a:prstGeom prst="ellipse">
            <a:avLst/>
          </a:prstGeom>
          <a:solidFill>
            <a:srgbClr val="60C4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そこそこ</a:t>
            </a:r>
            <a:endParaRPr lang="en-US" altLang="ja-JP" dirty="0"/>
          </a:p>
          <a:p>
            <a:pPr algn="ctr"/>
            <a:r>
              <a:rPr lang="ja-JP" altLang="en-US" dirty="0"/>
              <a:t>良い会社</a:t>
            </a:r>
            <a:endParaRPr kumimoji="1" lang="en-US" altLang="ja-JP" dirty="0"/>
          </a:p>
        </p:txBody>
      </p:sp>
      <p:sp>
        <p:nvSpPr>
          <p:cNvPr id="8" name="楕円 7">
            <a:extLst>
              <a:ext uri="{FF2B5EF4-FFF2-40B4-BE49-F238E27FC236}">
                <a16:creationId xmlns:a16="http://schemas.microsoft.com/office/drawing/2014/main" id="{2C0ECB89-7837-4F42-AC6A-213B3AA6A085}"/>
              </a:ext>
            </a:extLst>
          </p:cNvPr>
          <p:cNvSpPr/>
          <p:nvPr/>
        </p:nvSpPr>
        <p:spPr>
          <a:xfrm>
            <a:off x="5669280" y="3730238"/>
            <a:ext cx="2757267" cy="2790835"/>
          </a:xfrm>
          <a:prstGeom prst="ellipse">
            <a:avLst/>
          </a:prstGeom>
          <a:solidFill>
            <a:srgbClr val="60C4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t>歴史に残る</a:t>
            </a:r>
            <a:endParaRPr lang="en-US" altLang="ja-JP" dirty="0"/>
          </a:p>
          <a:p>
            <a:pPr algn="ctr"/>
            <a:r>
              <a:rPr kumimoji="1" lang="ja-JP" altLang="en-US" dirty="0"/>
              <a:t>プロジェクトを成功させる！</a:t>
            </a:r>
            <a:endParaRPr kumimoji="1" lang="en-US" altLang="ja-JP" dirty="0"/>
          </a:p>
        </p:txBody>
      </p:sp>
      <p:sp>
        <p:nvSpPr>
          <p:cNvPr id="9" name="矢印: 右 8">
            <a:extLst>
              <a:ext uri="{FF2B5EF4-FFF2-40B4-BE49-F238E27FC236}">
                <a16:creationId xmlns:a16="http://schemas.microsoft.com/office/drawing/2014/main" id="{3EFF98D3-796C-4DCA-8CAB-85426BBB70BA}"/>
              </a:ext>
            </a:extLst>
          </p:cNvPr>
          <p:cNvSpPr/>
          <p:nvPr/>
        </p:nvSpPr>
        <p:spPr>
          <a:xfrm>
            <a:off x="3656804" y="4940277"/>
            <a:ext cx="1730326" cy="719949"/>
          </a:xfrm>
          <a:prstGeom prst="rightArrow">
            <a:avLst/>
          </a:prstGeom>
          <a:solidFill>
            <a:srgbClr val="60C4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52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B290127-5204-4757-B3C7-82AEDEB5E351}"/>
              </a:ext>
            </a:extLst>
          </p:cNvPr>
          <p:cNvSpPr>
            <a:spLocks noGrp="1"/>
          </p:cNvSpPr>
          <p:nvPr>
            <p:ph type="sldNum" sz="quarter" idx="12"/>
          </p:nvPr>
        </p:nvSpPr>
        <p:spPr/>
        <p:txBody>
          <a:bodyPr/>
          <a:lstStyle/>
          <a:p>
            <a:fld id="{CEA45E06-C18B-D344-A97C-3CAC1FE22014}" type="slidenum">
              <a:rPr lang="ja-JP" altLang="en-US" smtClean="0"/>
              <a:pPr/>
              <a:t>18</a:t>
            </a:fld>
            <a:endParaRPr lang="ja-JP" altLang="en-US"/>
          </a:p>
        </p:txBody>
      </p:sp>
      <p:sp>
        <p:nvSpPr>
          <p:cNvPr id="5" name="テキスト ボックス 4">
            <a:extLst>
              <a:ext uri="{FF2B5EF4-FFF2-40B4-BE49-F238E27FC236}">
                <a16:creationId xmlns:a16="http://schemas.microsoft.com/office/drawing/2014/main" id="{2FC64C5E-46D4-439D-8324-62A883E81030}"/>
              </a:ext>
            </a:extLst>
          </p:cNvPr>
          <p:cNvSpPr txBox="1"/>
          <p:nvPr/>
        </p:nvSpPr>
        <p:spPr>
          <a:xfrm>
            <a:off x="2124222" y="5891248"/>
            <a:ext cx="2937803" cy="710552"/>
          </a:xfrm>
          <a:prstGeom prst="rect">
            <a:avLst/>
          </a:prstGeom>
          <a:solidFill>
            <a:schemeClr val="bg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108000" bIns="108000" rtlCol="0" anchor="ctr">
            <a:spAutoFit/>
          </a:bodyPr>
          <a:lstStyle/>
          <a:p>
            <a:pPr algn="ctr"/>
            <a:r>
              <a:rPr kumimoji="1" lang="ja-JP" altLang="en-US" sz="3200" dirty="0">
                <a:solidFill>
                  <a:schemeClr val="tx1">
                    <a:lumMod val="75000"/>
                    <a:lumOff val="25000"/>
                  </a:schemeClr>
                </a:solidFill>
              </a:rPr>
              <a:t>橋口組　熊本</a:t>
            </a:r>
            <a:endParaRPr kumimoji="1" lang="en-US" altLang="ja-JP" sz="3200" dirty="0">
              <a:solidFill>
                <a:schemeClr val="tx1">
                  <a:lumMod val="75000"/>
                  <a:lumOff val="25000"/>
                </a:schemeClr>
              </a:solidFill>
            </a:endParaRPr>
          </a:p>
        </p:txBody>
      </p:sp>
      <p:sp>
        <p:nvSpPr>
          <p:cNvPr id="7" name="テキスト ボックス 6">
            <a:extLst>
              <a:ext uri="{FF2B5EF4-FFF2-40B4-BE49-F238E27FC236}">
                <a16:creationId xmlns:a16="http://schemas.microsoft.com/office/drawing/2014/main" id="{ED2FDB38-C401-4320-B757-6ED01825E6D1}"/>
              </a:ext>
            </a:extLst>
          </p:cNvPr>
          <p:cNvSpPr txBox="1"/>
          <p:nvPr/>
        </p:nvSpPr>
        <p:spPr>
          <a:xfrm>
            <a:off x="5423682" y="5888683"/>
            <a:ext cx="1629507" cy="710552"/>
          </a:xfrm>
          <a:prstGeom prst="rect">
            <a:avLst/>
          </a:prstGeom>
          <a:solidFill>
            <a:srgbClr val="FFC000"/>
          </a:solidFill>
          <a:ln w="19050">
            <a:solidFill>
              <a:schemeClr val="tx1">
                <a:lumMod val="85000"/>
                <a:lumOff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108000" bIns="108000" rtlCol="0" anchor="ctr">
            <a:spAutoFit/>
          </a:bodyPr>
          <a:lstStyle/>
          <a:p>
            <a:pPr algn="ctr"/>
            <a:r>
              <a:rPr lang="ja-JP" altLang="en-US" sz="3200" b="1" dirty="0">
                <a:solidFill>
                  <a:schemeClr val="bg1"/>
                </a:solidFill>
              </a:rPr>
              <a:t>検索</a:t>
            </a:r>
            <a:endParaRPr kumimoji="1" lang="ja-JP" altLang="en-US" sz="3200" b="1" dirty="0">
              <a:solidFill>
                <a:schemeClr val="bg1"/>
              </a:solidFill>
            </a:endParaRPr>
          </a:p>
        </p:txBody>
      </p:sp>
      <p:sp>
        <p:nvSpPr>
          <p:cNvPr id="12" name="テキスト ボックス 11">
            <a:extLst>
              <a:ext uri="{FF2B5EF4-FFF2-40B4-BE49-F238E27FC236}">
                <a16:creationId xmlns:a16="http://schemas.microsoft.com/office/drawing/2014/main" id="{0CBB93C1-F493-4C07-9E1B-D50CDF9440A5}"/>
              </a:ext>
            </a:extLst>
          </p:cNvPr>
          <p:cNvSpPr txBox="1"/>
          <p:nvPr/>
        </p:nvSpPr>
        <p:spPr>
          <a:xfrm>
            <a:off x="351692" y="136525"/>
            <a:ext cx="8639908" cy="1449216"/>
          </a:xfrm>
          <a:prstGeom prst="rect">
            <a:avLst/>
          </a:prstGeom>
          <a:no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108000" bIns="108000" rtlCol="0" anchor="ctr">
            <a:spAutoFit/>
          </a:bodyPr>
          <a:lstStyle/>
          <a:p>
            <a:pPr algn="ctr"/>
            <a:r>
              <a:rPr lang="en-US" altLang="ja-JP" sz="8000" b="1" dirty="0"/>
              <a:t>We Are Hiring!!</a:t>
            </a:r>
            <a:endParaRPr kumimoji="1" lang="en-US" altLang="ja-JP" sz="8000" dirty="0"/>
          </a:p>
        </p:txBody>
      </p:sp>
    </p:spTree>
    <p:extLst>
      <p:ext uri="{BB962C8B-B14F-4D97-AF65-F5344CB8AC3E}">
        <p14:creationId xmlns:p14="http://schemas.microsoft.com/office/powerpoint/2010/main" val="39481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AC244-F5CF-4E60-821C-001A675FF18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0A29BCFD-5963-42FD-9309-2DBC39F54D4C}"/>
              </a:ext>
            </a:extLst>
          </p:cNvPr>
          <p:cNvSpPr>
            <a:spLocks noGrp="1"/>
          </p:cNvSpPr>
          <p:nvPr>
            <p:ph idx="1"/>
          </p:nvPr>
        </p:nvSpPr>
        <p:spPr/>
        <p:txBody>
          <a:bodyPr>
            <a:normAutofit/>
          </a:bodyPr>
          <a:lstStyle/>
          <a:p>
            <a:pPr marL="0" indent="0">
              <a:buNone/>
            </a:pPr>
            <a:r>
              <a:rPr kumimoji="1" lang="ja-JP" altLang="en-US" sz="2800" dirty="0"/>
              <a:t>①会社概要</a:t>
            </a:r>
            <a:endParaRPr kumimoji="1" lang="en-US" altLang="ja-JP" sz="2800" dirty="0"/>
          </a:p>
          <a:p>
            <a:pPr marL="0" indent="0">
              <a:buNone/>
            </a:pPr>
            <a:endParaRPr lang="en-US" altLang="ja-JP" sz="2800" dirty="0"/>
          </a:p>
          <a:p>
            <a:pPr marL="0" indent="0">
              <a:buNone/>
            </a:pPr>
            <a:r>
              <a:rPr kumimoji="1" lang="ja-JP" altLang="en-US" sz="2800" dirty="0"/>
              <a:t>②組織について</a:t>
            </a:r>
            <a:endParaRPr kumimoji="1" lang="en-US" altLang="ja-JP" sz="2800" dirty="0"/>
          </a:p>
          <a:p>
            <a:pPr marL="0" indent="0">
              <a:buNone/>
            </a:pPr>
            <a:endParaRPr lang="en-US" altLang="ja-JP" sz="2800" dirty="0"/>
          </a:p>
          <a:p>
            <a:pPr marL="0" indent="0">
              <a:buNone/>
            </a:pPr>
            <a:r>
              <a:rPr kumimoji="1" lang="ja-JP" altLang="en-US" sz="2800" dirty="0"/>
              <a:t>③事業について</a:t>
            </a:r>
            <a:endParaRPr kumimoji="1" lang="en-US" altLang="ja-JP" sz="2800" dirty="0"/>
          </a:p>
          <a:p>
            <a:pPr marL="0" indent="0">
              <a:buNone/>
            </a:pPr>
            <a:endParaRPr lang="en-US" altLang="ja-JP" sz="2800" dirty="0"/>
          </a:p>
          <a:p>
            <a:pPr marL="0" indent="0">
              <a:buNone/>
            </a:pPr>
            <a:r>
              <a:rPr kumimoji="1" lang="ja-JP" altLang="en-US" sz="2800" dirty="0"/>
              <a:t>④働く環境について</a:t>
            </a:r>
            <a:endParaRPr kumimoji="1" lang="en-US" altLang="ja-JP" sz="2800" dirty="0"/>
          </a:p>
          <a:p>
            <a:pPr marL="0" indent="0">
              <a:buNone/>
            </a:pPr>
            <a:endParaRPr lang="en-US" altLang="ja-JP" sz="2800" dirty="0"/>
          </a:p>
          <a:p>
            <a:pPr marL="0" indent="0">
              <a:buNone/>
            </a:pPr>
            <a:r>
              <a:rPr kumimoji="1" lang="ja-JP" altLang="en-US" sz="2800" dirty="0"/>
              <a:t>⑤社風・文化について</a:t>
            </a:r>
          </a:p>
        </p:txBody>
      </p:sp>
      <p:sp>
        <p:nvSpPr>
          <p:cNvPr id="4" name="スライド番号プレースホルダー 3">
            <a:extLst>
              <a:ext uri="{FF2B5EF4-FFF2-40B4-BE49-F238E27FC236}">
                <a16:creationId xmlns:a16="http://schemas.microsoft.com/office/drawing/2014/main" id="{8C2DC6F5-838A-4E88-BAE2-EA217E5F244B}"/>
              </a:ext>
            </a:extLst>
          </p:cNvPr>
          <p:cNvSpPr>
            <a:spLocks noGrp="1"/>
          </p:cNvSpPr>
          <p:nvPr>
            <p:ph type="sldNum" sz="quarter" idx="12"/>
          </p:nvPr>
        </p:nvSpPr>
        <p:spPr/>
        <p:txBody>
          <a:bodyPr/>
          <a:lstStyle/>
          <a:p>
            <a:fld id="{CEA45E06-C18B-D344-A97C-3CAC1FE22014}" type="slidenum">
              <a:rPr lang="ja-JP" altLang="en-US" smtClean="0"/>
              <a:pPr/>
              <a:t>2</a:t>
            </a:fld>
            <a:endParaRPr lang="ja-JP" altLang="en-US"/>
          </a:p>
        </p:txBody>
      </p:sp>
    </p:spTree>
    <p:extLst>
      <p:ext uri="{BB962C8B-B14F-4D97-AF65-F5344CB8AC3E}">
        <p14:creationId xmlns:p14="http://schemas.microsoft.com/office/powerpoint/2010/main" val="313663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56F906-6D48-41BB-9BBF-55936162D24E}"/>
              </a:ext>
            </a:extLst>
          </p:cNvPr>
          <p:cNvSpPr>
            <a:spLocks noGrp="1"/>
          </p:cNvSpPr>
          <p:nvPr>
            <p:ph type="title"/>
          </p:nvPr>
        </p:nvSpPr>
        <p:spPr/>
        <p:txBody>
          <a:bodyPr/>
          <a:lstStyle/>
          <a:p>
            <a:r>
              <a:rPr kumimoji="1" lang="ja-JP" altLang="en-US" dirty="0"/>
              <a:t>①会社概要</a:t>
            </a:r>
          </a:p>
        </p:txBody>
      </p:sp>
      <p:sp>
        <p:nvSpPr>
          <p:cNvPr id="3" name="コンテンツ プレースホルダー 2">
            <a:extLst>
              <a:ext uri="{FF2B5EF4-FFF2-40B4-BE49-F238E27FC236}">
                <a16:creationId xmlns:a16="http://schemas.microsoft.com/office/drawing/2014/main" id="{5A852692-05A3-4A24-9175-ECBE8610C12B}"/>
              </a:ext>
            </a:extLst>
          </p:cNvPr>
          <p:cNvSpPr>
            <a:spLocks noGrp="1"/>
          </p:cNvSpPr>
          <p:nvPr>
            <p:ph idx="1"/>
          </p:nvPr>
        </p:nvSpPr>
        <p:spPr>
          <a:xfrm>
            <a:off x="296215" y="1280159"/>
            <a:ext cx="8551569" cy="4965894"/>
          </a:xfrm>
        </p:spPr>
        <p:txBody>
          <a:bodyPr>
            <a:normAutofit/>
          </a:bodyPr>
          <a:lstStyle/>
          <a:p>
            <a:pPr marL="0" indent="0">
              <a:buNone/>
            </a:pPr>
            <a:r>
              <a:rPr kumimoji="1" lang="ja-JP" altLang="en-US" dirty="0"/>
              <a:t>社　名　　：株式会社橋口組</a:t>
            </a:r>
            <a:endParaRPr kumimoji="1" lang="en-US" altLang="ja-JP" dirty="0"/>
          </a:p>
          <a:p>
            <a:pPr marL="0" indent="0">
              <a:buNone/>
            </a:pPr>
            <a:r>
              <a:rPr lang="ja-JP" altLang="en-US" dirty="0"/>
              <a:t>住　所　　：熊本市南区良町４丁目１０番９８号</a:t>
            </a:r>
            <a:endParaRPr lang="en-US" altLang="ja-JP" dirty="0"/>
          </a:p>
          <a:p>
            <a:pPr marL="0" indent="0">
              <a:buNone/>
            </a:pPr>
            <a:r>
              <a:rPr lang="ja-JP" altLang="en-US" dirty="0"/>
              <a:t>代表者　　：橋口光徳</a:t>
            </a:r>
            <a:endParaRPr lang="en-US" altLang="ja-JP" dirty="0"/>
          </a:p>
          <a:p>
            <a:pPr marL="0" indent="0">
              <a:buNone/>
            </a:pPr>
            <a:r>
              <a:rPr lang="ja-JP" altLang="en-US" dirty="0"/>
              <a:t>設　立　　：１９５９年</a:t>
            </a:r>
            <a:endParaRPr lang="en-US" altLang="ja-JP" dirty="0"/>
          </a:p>
          <a:p>
            <a:pPr marL="0" indent="0">
              <a:buNone/>
            </a:pPr>
            <a:r>
              <a:rPr lang="ja-JP" altLang="en-US" dirty="0"/>
              <a:t>従業員　　：２８名</a:t>
            </a:r>
            <a:r>
              <a:rPr lang="ja-JP" altLang="en-US" sz="1800" dirty="0"/>
              <a:t>（令和元年６月現在）</a:t>
            </a:r>
            <a:endParaRPr lang="en-US" altLang="ja-JP" sz="1800" dirty="0"/>
          </a:p>
          <a:p>
            <a:pPr marL="0" indent="0">
              <a:buNone/>
            </a:pPr>
            <a:r>
              <a:rPr lang="ja-JP" altLang="en-US" dirty="0"/>
              <a:t>資本金　　：９８００万円</a:t>
            </a:r>
            <a:endParaRPr lang="en-US" altLang="ja-JP" dirty="0"/>
          </a:p>
          <a:p>
            <a:pPr marL="0" indent="0">
              <a:buNone/>
            </a:pPr>
            <a:r>
              <a:rPr lang="ja-JP" altLang="en-US" dirty="0"/>
              <a:t>売上高　　：１５億７２００万円</a:t>
            </a:r>
            <a:r>
              <a:rPr lang="ja-JP" altLang="en-US" sz="1800" dirty="0"/>
              <a:t>（平成２９年１２月期）</a:t>
            </a:r>
            <a:endParaRPr lang="en-US" altLang="ja-JP" sz="1800" dirty="0"/>
          </a:p>
          <a:p>
            <a:pPr marL="0" indent="0">
              <a:buNone/>
            </a:pPr>
            <a:r>
              <a:rPr lang="ja-JP" altLang="en-US" sz="2000" dirty="0"/>
              <a:t>許可・登録　</a:t>
            </a:r>
            <a:r>
              <a:rPr lang="ja-JP" altLang="en-US" dirty="0"/>
              <a:t>：</a:t>
            </a:r>
            <a:r>
              <a:rPr lang="ja-JP" altLang="en-US" sz="2000" dirty="0"/>
              <a:t>建設業許可　熊本県知事特４３－１２７４号</a:t>
            </a:r>
            <a:endParaRPr lang="en-US" altLang="ja-JP" dirty="0"/>
          </a:p>
          <a:p>
            <a:pPr marL="0" indent="0">
              <a:buNone/>
            </a:pPr>
            <a:r>
              <a:rPr lang="ja-JP" altLang="en-US" sz="2000" dirty="0"/>
              <a:t>主要取引先　</a:t>
            </a:r>
            <a:r>
              <a:rPr lang="ja-JP" altLang="en-US" dirty="0"/>
              <a:t>：</a:t>
            </a:r>
            <a:r>
              <a:rPr lang="ja-JP" altLang="en-US" sz="2000" dirty="0"/>
              <a:t>国土交通省</a:t>
            </a:r>
            <a:r>
              <a:rPr lang="ja-JP" altLang="en-US" sz="2000" dirty="0">
                <a:ea typeface="+mj-ea"/>
              </a:rPr>
              <a:t>、熊本県、熊本市、九州電力、</a:t>
            </a:r>
            <a:r>
              <a:rPr lang="en-US" altLang="ja-JP" sz="2000" dirty="0"/>
              <a:t>JR</a:t>
            </a:r>
            <a:r>
              <a:rPr lang="ja-JP" altLang="en-US" sz="2000" dirty="0"/>
              <a:t>九州</a:t>
            </a:r>
            <a:endParaRPr lang="en-US" altLang="ja-JP" sz="2000" dirty="0"/>
          </a:p>
          <a:p>
            <a:pPr marL="0" indent="0">
              <a:buNone/>
            </a:pPr>
            <a:r>
              <a:rPr lang="ja-JP" altLang="en-US" sz="2000" dirty="0"/>
              <a:t>　　　　　　　</a:t>
            </a:r>
            <a:r>
              <a:rPr lang="en-US" altLang="ja-JP" sz="2000" dirty="0"/>
              <a:t>NEXCO</a:t>
            </a:r>
            <a:r>
              <a:rPr lang="ja-JP" altLang="en-US" sz="2000" dirty="0"/>
              <a:t>西日本（敬称略）</a:t>
            </a:r>
            <a:endParaRPr lang="en-US" altLang="ja-JP" sz="2000" dirty="0"/>
          </a:p>
          <a:p>
            <a:pPr marL="0" indent="0">
              <a:buNone/>
            </a:pPr>
            <a:r>
              <a:rPr lang="ja-JP" altLang="en-US" dirty="0"/>
              <a:t>認証取得　：</a:t>
            </a:r>
            <a:r>
              <a:rPr lang="en-US" altLang="ja-JP" dirty="0"/>
              <a:t>ISO9001:2015</a:t>
            </a:r>
            <a:r>
              <a:rPr lang="ja-JP" altLang="en-US" dirty="0"/>
              <a:t>認証</a:t>
            </a:r>
            <a:endParaRPr lang="en-US" altLang="ja-JP" dirty="0"/>
          </a:p>
        </p:txBody>
      </p:sp>
      <p:sp>
        <p:nvSpPr>
          <p:cNvPr id="4" name="スライド番号プレースホルダー 3">
            <a:extLst>
              <a:ext uri="{FF2B5EF4-FFF2-40B4-BE49-F238E27FC236}">
                <a16:creationId xmlns:a16="http://schemas.microsoft.com/office/drawing/2014/main" id="{A48A50FA-529A-414A-94C7-0C6944849483}"/>
              </a:ext>
            </a:extLst>
          </p:cNvPr>
          <p:cNvSpPr>
            <a:spLocks noGrp="1"/>
          </p:cNvSpPr>
          <p:nvPr>
            <p:ph type="sldNum" sz="quarter" idx="12"/>
          </p:nvPr>
        </p:nvSpPr>
        <p:spPr/>
        <p:txBody>
          <a:bodyPr/>
          <a:lstStyle/>
          <a:p>
            <a:fld id="{CEA45E06-C18B-D344-A97C-3CAC1FE22014}" type="slidenum">
              <a:rPr lang="ja-JP" altLang="en-US" smtClean="0"/>
              <a:pPr/>
              <a:t>3</a:t>
            </a:fld>
            <a:endParaRPr lang="ja-JP" altLang="en-US"/>
          </a:p>
        </p:txBody>
      </p:sp>
    </p:spTree>
    <p:extLst>
      <p:ext uri="{BB962C8B-B14F-4D97-AF65-F5344CB8AC3E}">
        <p14:creationId xmlns:p14="http://schemas.microsoft.com/office/powerpoint/2010/main" val="101294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AC8CC-DE08-40F5-862F-7B1A5C5E4C02}"/>
              </a:ext>
            </a:extLst>
          </p:cNvPr>
          <p:cNvSpPr>
            <a:spLocks noGrp="1"/>
          </p:cNvSpPr>
          <p:nvPr>
            <p:ph type="title"/>
          </p:nvPr>
        </p:nvSpPr>
        <p:spPr/>
        <p:txBody>
          <a:bodyPr/>
          <a:lstStyle/>
          <a:p>
            <a:r>
              <a:rPr kumimoji="1" lang="ja-JP" altLang="en-US" dirty="0"/>
              <a:t>沿革</a:t>
            </a:r>
          </a:p>
        </p:txBody>
      </p:sp>
      <p:sp>
        <p:nvSpPr>
          <p:cNvPr id="3" name="コンテンツ プレースホルダー 2">
            <a:extLst>
              <a:ext uri="{FF2B5EF4-FFF2-40B4-BE49-F238E27FC236}">
                <a16:creationId xmlns:a16="http://schemas.microsoft.com/office/drawing/2014/main" id="{88139CCE-88D6-4DE3-AED9-EBE0FCAB3E1A}"/>
              </a:ext>
            </a:extLst>
          </p:cNvPr>
          <p:cNvSpPr>
            <a:spLocks noGrp="1"/>
          </p:cNvSpPr>
          <p:nvPr>
            <p:ph idx="1"/>
          </p:nvPr>
        </p:nvSpPr>
        <p:spPr>
          <a:xfrm>
            <a:off x="309489" y="1257119"/>
            <a:ext cx="8538296" cy="4932667"/>
          </a:xfrm>
        </p:spPr>
        <p:txBody>
          <a:bodyPr>
            <a:normAutofit/>
          </a:bodyPr>
          <a:lstStyle/>
          <a:p>
            <a:pPr marL="0" indent="0">
              <a:buNone/>
            </a:pPr>
            <a:r>
              <a:rPr lang="en-US" altLang="ja-JP" sz="2000" dirty="0"/>
              <a:t>1959</a:t>
            </a:r>
            <a:r>
              <a:rPr lang="ja-JP" altLang="en-US" sz="2000" dirty="0"/>
              <a:t>年（昭和</a:t>
            </a:r>
            <a:r>
              <a:rPr lang="en-US" altLang="ja-JP" sz="2000" dirty="0"/>
              <a:t>34</a:t>
            </a:r>
            <a:r>
              <a:rPr lang="ja-JP" altLang="en-US" sz="2000" dirty="0"/>
              <a:t>年）</a:t>
            </a:r>
            <a:r>
              <a:rPr lang="en-US" altLang="ja-JP" sz="2000" dirty="0"/>
              <a:t>6</a:t>
            </a:r>
            <a:r>
              <a:rPr lang="ja-JP" altLang="en-US" sz="2000" dirty="0"/>
              <a:t>月  ：有限会社橋口組設立</a:t>
            </a:r>
          </a:p>
          <a:p>
            <a:pPr marL="0" indent="0">
              <a:buNone/>
            </a:pPr>
            <a:r>
              <a:rPr lang="en-US" altLang="ja-JP" sz="2000" dirty="0"/>
              <a:t>1974</a:t>
            </a:r>
            <a:r>
              <a:rPr lang="ja-JP" altLang="en-US" sz="2000" dirty="0"/>
              <a:t>年（昭和</a:t>
            </a:r>
            <a:r>
              <a:rPr lang="en-US" altLang="ja-JP" sz="2000" dirty="0"/>
              <a:t>49</a:t>
            </a:r>
            <a:r>
              <a:rPr lang="ja-JP" altLang="en-US" sz="2000" dirty="0"/>
              <a:t>年）</a:t>
            </a:r>
            <a:r>
              <a:rPr lang="en-US" altLang="ja-JP" sz="2000" dirty="0"/>
              <a:t>5</a:t>
            </a:r>
            <a:r>
              <a:rPr lang="ja-JP" altLang="en-US" sz="2000" dirty="0"/>
              <a:t>月  ：熊本県知事許可を初回許可</a:t>
            </a:r>
          </a:p>
          <a:p>
            <a:pPr marL="0" indent="0">
              <a:buNone/>
            </a:pPr>
            <a:r>
              <a:rPr lang="en-US" altLang="ja-JP" sz="2000" dirty="0"/>
              <a:t>1976</a:t>
            </a:r>
            <a:r>
              <a:rPr lang="ja-JP" altLang="en-US" sz="2000" dirty="0"/>
              <a:t>年（昭和</a:t>
            </a:r>
            <a:r>
              <a:rPr lang="en-US" altLang="ja-JP" sz="2000" dirty="0"/>
              <a:t>51</a:t>
            </a:r>
            <a:r>
              <a:rPr lang="ja-JP" altLang="en-US" sz="2000" dirty="0"/>
              <a:t>年）</a:t>
            </a:r>
            <a:r>
              <a:rPr lang="en-US" altLang="ja-JP" sz="2000" dirty="0"/>
              <a:t>2</a:t>
            </a:r>
            <a:r>
              <a:rPr lang="ja-JP" altLang="en-US" sz="2000" dirty="0"/>
              <a:t>月  ：</a:t>
            </a:r>
            <a:r>
              <a:rPr lang="ja-JP" altLang="en-US" sz="1800" dirty="0"/>
              <a:t>株式会社橋口組に組織変更（資本金</a:t>
            </a:r>
            <a:r>
              <a:rPr lang="en-US" altLang="ja-JP" sz="1800" dirty="0"/>
              <a:t>1000</a:t>
            </a:r>
            <a:r>
              <a:rPr lang="ja-JP" altLang="en-US" sz="1800" dirty="0"/>
              <a:t>万円）</a:t>
            </a:r>
          </a:p>
          <a:p>
            <a:pPr marL="0" indent="0">
              <a:buNone/>
            </a:pPr>
            <a:r>
              <a:rPr lang="en-US" altLang="ja-JP" sz="2000" dirty="0"/>
              <a:t>1977</a:t>
            </a:r>
            <a:r>
              <a:rPr lang="ja-JP" altLang="en-US" sz="2000" dirty="0"/>
              <a:t>年（昭和</a:t>
            </a:r>
            <a:r>
              <a:rPr lang="en-US" altLang="ja-JP" sz="2000" dirty="0"/>
              <a:t>52</a:t>
            </a:r>
            <a:r>
              <a:rPr lang="ja-JP" altLang="en-US" sz="2000" dirty="0"/>
              <a:t>年）</a:t>
            </a:r>
            <a:r>
              <a:rPr lang="en-US" altLang="ja-JP" sz="2000" dirty="0"/>
              <a:t>3</a:t>
            </a:r>
            <a:r>
              <a:rPr lang="ja-JP" altLang="en-US" sz="2000" dirty="0"/>
              <a:t>月  ：資本金</a:t>
            </a:r>
            <a:r>
              <a:rPr lang="en-US" altLang="ja-JP" sz="2000" dirty="0"/>
              <a:t>1000</a:t>
            </a:r>
            <a:r>
              <a:rPr lang="ja-JP" altLang="en-US" sz="2000" dirty="0"/>
              <a:t>万円から</a:t>
            </a:r>
            <a:r>
              <a:rPr lang="en-US" altLang="ja-JP" sz="2000" dirty="0"/>
              <a:t>1550</a:t>
            </a:r>
            <a:r>
              <a:rPr lang="ja-JP" altLang="en-US" sz="2000" dirty="0"/>
              <a:t>万円に増資</a:t>
            </a:r>
          </a:p>
          <a:p>
            <a:pPr marL="0" indent="0">
              <a:buNone/>
            </a:pPr>
            <a:r>
              <a:rPr lang="en-US" altLang="ja-JP" sz="2000" dirty="0"/>
              <a:t>1977</a:t>
            </a:r>
            <a:r>
              <a:rPr lang="ja-JP" altLang="en-US" sz="2000" dirty="0"/>
              <a:t>年（昭和</a:t>
            </a:r>
            <a:r>
              <a:rPr lang="en-US" altLang="ja-JP" sz="2000" dirty="0"/>
              <a:t>52</a:t>
            </a:r>
            <a:r>
              <a:rPr lang="ja-JP" altLang="en-US" sz="2000" dirty="0"/>
              <a:t>年）</a:t>
            </a:r>
            <a:r>
              <a:rPr lang="en-US" altLang="ja-JP" sz="2000" dirty="0"/>
              <a:t>12</a:t>
            </a:r>
            <a:r>
              <a:rPr lang="ja-JP" altLang="en-US" sz="2000" dirty="0"/>
              <a:t>月：資本金</a:t>
            </a:r>
            <a:r>
              <a:rPr lang="en-US" altLang="ja-JP" sz="2000" dirty="0"/>
              <a:t>1550</a:t>
            </a:r>
            <a:r>
              <a:rPr lang="ja-JP" altLang="en-US" sz="2000" dirty="0"/>
              <a:t>万円から</a:t>
            </a:r>
            <a:r>
              <a:rPr lang="en-US" altLang="ja-JP" sz="2000" dirty="0"/>
              <a:t>3050</a:t>
            </a:r>
            <a:r>
              <a:rPr lang="ja-JP" altLang="en-US" sz="2000" dirty="0"/>
              <a:t>万円に増資</a:t>
            </a:r>
          </a:p>
          <a:p>
            <a:pPr marL="0" indent="0">
              <a:buNone/>
            </a:pPr>
            <a:r>
              <a:rPr lang="en-US" altLang="ja-JP" sz="2000" dirty="0"/>
              <a:t>1979</a:t>
            </a:r>
            <a:r>
              <a:rPr lang="ja-JP" altLang="en-US" sz="2000" dirty="0"/>
              <a:t>年（昭和</a:t>
            </a:r>
            <a:r>
              <a:rPr lang="en-US" altLang="ja-JP" sz="2000" dirty="0"/>
              <a:t>54</a:t>
            </a:r>
            <a:r>
              <a:rPr lang="ja-JP" altLang="en-US" sz="2000" dirty="0"/>
              <a:t>年）</a:t>
            </a:r>
            <a:r>
              <a:rPr lang="en-US" altLang="ja-JP" sz="2000" dirty="0"/>
              <a:t>10</a:t>
            </a:r>
            <a:r>
              <a:rPr lang="ja-JP" altLang="en-US" sz="2000" dirty="0"/>
              <a:t>月：資本金</a:t>
            </a:r>
            <a:r>
              <a:rPr lang="en-US" altLang="ja-JP" sz="2000" dirty="0"/>
              <a:t>3050</a:t>
            </a:r>
            <a:r>
              <a:rPr lang="ja-JP" altLang="en-US" sz="2000" dirty="0"/>
              <a:t>万円から</a:t>
            </a:r>
            <a:r>
              <a:rPr lang="en-US" altLang="ja-JP" sz="2000" dirty="0"/>
              <a:t>5050</a:t>
            </a:r>
            <a:r>
              <a:rPr lang="ja-JP" altLang="en-US" sz="2000" dirty="0"/>
              <a:t>万円に増資</a:t>
            </a:r>
          </a:p>
          <a:p>
            <a:pPr marL="0" indent="0">
              <a:buNone/>
            </a:pPr>
            <a:r>
              <a:rPr lang="en-US" altLang="ja-JP" sz="2000" dirty="0"/>
              <a:t>1985</a:t>
            </a:r>
            <a:r>
              <a:rPr lang="ja-JP" altLang="en-US" sz="2000" dirty="0"/>
              <a:t>年（昭和</a:t>
            </a:r>
            <a:r>
              <a:rPr lang="en-US" altLang="ja-JP" sz="2000" dirty="0"/>
              <a:t>60</a:t>
            </a:r>
            <a:r>
              <a:rPr lang="ja-JP" altLang="en-US" sz="2000" dirty="0"/>
              <a:t>年）</a:t>
            </a:r>
            <a:r>
              <a:rPr lang="en-US" altLang="ja-JP" sz="2000" dirty="0"/>
              <a:t>7</a:t>
            </a:r>
            <a:r>
              <a:rPr lang="ja-JP" altLang="en-US" sz="2000" dirty="0"/>
              <a:t>月  ：資本金</a:t>
            </a:r>
            <a:r>
              <a:rPr lang="en-US" altLang="ja-JP" sz="2000" dirty="0"/>
              <a:t>5050</a:t>
            </a:r>
            <a:r>
              <a:rPr lang="ja-JP" altLang="en-US" sz="2000" dirty="0"/>
              <a:t>万円から</a:t>
            </a:r>
            <a:r>
              <a:rPr lang="en-US" altLang="ja-JP" sz="2000" dirty="0"/>
              <a:t>6000</a:t>
            </a:r>
            <a:r>
              <a:rPr lang="ja-JP" altLang="en-US" sz="2000" dirty="0"/>
              <a:t>万円に増資</a:t>
            </a:r>
          </a:p>
          <a:p>
            <a:pPr marL="0" indent="0">
              <a:buNone/>
            </a:pPr>
            <a:r>
              <a:rPr lang="en-US" altLang="ja-JP" sz="2000" dirty="0"/>
              <a:t>1990</a:t>
            </a:r>
            <a:r>
              <a:rPr lang="ja-JP" altLang="en-US" sz="2000" dirty="0"/>
              <a:t>年（平成</a:t>
            </a:r>
            <a:r>
              <a:rPr lang="en-US" altLang="ja-JP" sz="2000" dirty="0"/>
              <a:t>2</a:t>
            </a:r>
            <a:r>
              <a:rPr lang="ja-JP" altLang="en-US" sz="2000" dirty="0"/>
              <a:t>年）</a:t>
            </a:r>
            <a:r>
              <a:rPr lang="en-US" altLang="ja-JP" sz="2000" dirty="0"/>
              <a:t>6</a:t>
            </a:r>
            <a:r>
              <a:rPr lang="ja-JP" altLang="en-US" sz="2000" dirty="0"/>
              <a:t>月    ：資本金</a:t>
            </a:r>
            <a:r>
              <a:rPr lang="en-US" altLang="ja-JP" sz="2000" dirty="0"/>
              <a:t>6000</a:t>
            </a:r>
            <a:r>
              <a:rPr lang="ja-JP" altLang="en-US" sz="2000" dirty="0"/>
              <a:t>万円から</a:t>
            </a:r>
            <a:r>
              <a:rPr lang="en-US" altLang="ja-JP" sz="2000" dirty="0"/>
              <a:t>9800</a:t>
            </a:r>
            <a:r>
              <a:rPr lang="ja-JP" altLang="en-US" sz="2000" dirty="0"/>
              <a:t>万円に増資</a:t>
            </a:r>
          </a:p>
          <a:p>
            <a:pPr marL="0" indent="0">
              <a:buNone/>
            </a:pPr>
            <a:r>
              <a:rPr lang="en-US" altLang="ja-JP" sz="2000" dirty="0"/>
              <a:t>2002</a:t>
            </a:r>
            <a:r>
              <a:rPr lang="ja-JP" altLang="en-US" sz="2000" dirty="0"/>
              <a:t>年（平成</a:t>
            </a:r>
            <a:r>
              <a:rPr lang="en-US" altLang="ja-JP" sz="2000" dirty="0"/>
              <a:t>14</a:t>
            </a:r>
            <a:r>
              <a:rPr lang="ja-JP" altLang="en-US" sz="2000" dirty="0"/>
              <a:t>年）</a:t>
            </a:r>
            <a:r>
              <a:rPr lang="en-US" altLang="ja-JP" sz="2000" dirty="0"/>
              <a:t>11</a:t>
            </a:r>
            <a:r>
              <a:rPr lang="ja-JP" altLang="en-US" sz="2000" dirty="0"/>
              <a:t>月：</a:t>
            </a:r>
            <a:r>
              <a:rPr lang="en-US" altLang="ja-JP" sz="2000" dirty="0"/>
              <a:t>ISO9001:2015</a:t>
            </a:r>
            <a:r>
              <a:rPr lang="ja-JP" altLang="en-US" sz="2000" dirty="0"/>
              <a:t>取得</a:t>
            </a:r>
          </a:p>
          <a:p>
            <a:pPr marL="0" indent="0">
              <a:buNone/>
            </a:pPr>
            <a:r>
              <a:rPr lang="en-US" altLang="ja-JP" sz="2000" dirty="0"/>
              <a:t>2010</a:t>
            </a:r>
            <a:r>
              <a:rPr lang="ja-JP" altLang="en-US" sz="2000" dirty="0"/>
              <a:t>年（平成</a:t>
            </a:r>
            <a:r>
              <a:rPr lang="en-US" altLang="ja-JP" sz="2000" dirty="0"/>
              <a:t>22</a:t>
            </a:r>
            <a:r>
              <a:rPr lang="ja-JP" altLang="en-US" sz="2000" dirty="0"/>
              <a:t>年）</a:t>
            </a:r>
            <a:r>
              <a:rPr lang="en-US" altLang="ja-JP" sz="2000" dirty="0"/>
              <a:t>5</a:t>
            </a:r>
            <a:r>
              <a:rPr lang="ja-JP" altLang="en-US" sz="2000" dirty="0"/>
              <a:t>月  ：代表取締役の橋口光徳が（一社）熊本県建設</a:t>
            </a:r>
            <a:endParaRPr lang="en-US" altLang="ja-JP" sz="2000" dirty="0"/>
          </a:p>
          <a:p>
            <a:pPr marL="0" indent="0">
              <a:buNone/>
            </a:pPr>
            <a:r>
              <a:rPr lang="en-US" altLang="ja-JP" sz="2000" dirty="0"/>
              <a:t>                                             </a:t>
            </a:r>
            <a:r>
              <a:rPr lang="ja-JP" altLang="en-US" sz="2000" dirty="0"/>
              <a:t>業協会第</a:t>
            </a:r>
            <a:r>
              <a:rPr lang="en-US" altLang="ja-JP" sz="2000" dirty="0"/>
              <a:t>10</a:t>
            </a:r>
            <a:r>
              <a:rPr lang="ja-JP" altLang="en-US" sz="2000" dirty="0"/>
              <a:t>代会長に就任</a:t>
            </a:r>
          </a:p>
          <a:p>
            <a:pPr marL="0" indent="0">
              <a:buNone/>
            </a:pPr>
            <a:r>
              <a:rPr lang="en-US" altLang="ja-JP" sz="2000" dirty="0"/>
              <a:t>2018</a:t>
            </a:r>
            <a:r>
              <a:rPr lang="ja-JP" altLang="en-US" sz="2000" dirty="0"/>
              <a:t>年（平成</a:t>
            </a:r>
            <a:r>
              <a:rPr lang="en-US" altLang="ja-JP" sz="2000" dirty="0"/>
              <a:t>30</a:t>
            </a:r>
            <a:r>
              <a:rPr lang="ja-JP" altLang="en-US" sz="2000" dirty="0"/>
              <a:t>年）</a:t>
            </a:r>
            <a:r>
              <a:rPr lang="en-US" altLang="ja-JP" sz="2000" dirty="0"/>
              <a:t>5</a:t>
            </a:r>
            <a:r>
              <a:rPr lang="ja-JP" altLang="en-US" sz="2000" dirty="0"/>
              <a:t>月  ：</a:t>
            </a:r>
            <a:r>
              <a:rPr lang="ja-JP" altLang="en-US" sz="1800" dirty="0"/>
              <a:t>（一社）熊本県建設業協会会長を退任（</a:t>
            </a:r>
            <a:r>
              <a:rPr lang="en-US" altLang="ja-JP" sz="1800" dirty="0"/>
              <a:t>4</a:t>
            </a:r>
            <a:r>
              <a:rPr lang="ja-JP" altLang="en-US" sz="1800" dirty="0"/>
              <a:t>期８年）</a:t>
            </a:r>
          </a:p>
          <a:p>
            <a:pPr marL="0" indent="0">
              <a:buNone/>
            </a:pPr>
            <a:r>
              <a:rPr lang="en-US" altLang="ja-JP" sz="2000" dirty="0"/>
              <a:t>2019</a:t>
            </a:r>
            <a:r>
              <a:rPr lang="ja-JP" altLang="en-US" sz="2000" dirty="0"/>
              <a:t>年（令和元年）</a:t>
            </a:r>
            <a:r>
              <a:rPr lang="en-US" altLang="ja-JP" sz="2000" dirty="0"/>
              <a:t>6</a:t>
            </a:r>
            <a:r>
              <a:rPr lang="ja-JP" altLang="en-US" sz="2000" dirty="0"/>
              <a:t>月  ：創業</a:t>
            </a:r>
            <a:r>
              <a:rPr lang="en-US" altLang="ja-JP" sz="2000" dirty="0"/>
              <a:t>60</a:t>
            </a:r>
            <a:r>
              <a:rPr lang="ja-JP" altLang="en-US" sz="2000" dirty="0"/>
              <a:t>周年</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964FDCE0-1A1D-4667-AF9E-3B4DAB047C8B}"/>
              </a:ext>
            </a:extLst>
          </p:cNvPr>
          <p:cNvSpPr>
            <a:spLocks noGrp="1"/>
          </p:cNvSpPr>
          <p:nvPr>
            <p:ph type="sldNum" sz="quarter" idx="12"/>
          </p:nvPr>
        </p:nvSpPr>
        <p:spPr/>
        <p:txBody>
          <a:bodyPr/>
          <a:lstStyle/>
          <a:p>
            <a:fld id="{CEA45E06-C18B-D344-A97C-3CAC1FE22014}" type="slidenum">
              <a:rPr lang="ja-JP" altLang="en-US" smtClean="0"/>
              <a:pPr/>
              <a:t>4</a:t>
            </a:fld>
            <a:endParaRPr lang="ja-JP" altLang="en-US"/>
          </a:p>
        </p:txBody>
      </p:sp>
    </p:spTree>
    <p:extLst>
      <p:ext uri="{BB962C8B-B14F-4D97-AF65-F5344CB8AC3E}">
        <p14:creationId xmlns:p14="http://schemas.microsoft.com/office/powerpoint/2010/main" val="286864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A860B-E42A-4DF3-B530-E946919E6645}"/>
              </a:ext>
            </a:extLst>
          </p:cNvPr>
          <p:cNvSpPr>
            <a:spLocks noGrp="1"/>
          </p:cNvSpPr>
          <p:nvPr>
            <p:ph type="title"/>
          </p:nvPr>
        </p:nvSpPr>
        <p:spPr/>
        <p:txBody>
          <a:bodyPr/>
          <a:lstStyle/>
          <a:p>
            <a:r>
              <a:rPr kumimoji="1" lang="ja-JP" altLang="en-US" dirty="0"/>
              <a:t>社長・社員・社屋の写真</a:t>
            </a:r>
          </a:p>
        </p:txBody>
      </p:sp>
      <p:pic>
        <p:nvPicPr>
          <p:cNvPr id="6" name="コンテンツ プレースホルダー 5">
            <a:extLst>
              <a:ext uri="{FF2B5EF4-FFF2-40B4-BE49-F238E27FC236}">
                <a16:creationId xmlns:a16="http://schemas.microsoft.com/office/drawing/2014/main" id="{692E6184-5E6D-43C0-A139-6F969B4C8B28}"/>
              </a:ext>
            </a:extLst>
          </p:cNvPr>
          <p:cNvPicPr>
            <a:picLocks noGrp="1" noChangeAspect="1"/>
          </p:cNvPicPr>
          <p:nvPr>
            <p:ph idx="1"/>
          </p:nvPr>
        </p:nvPicPr>
        <p:blipFill>
          <a:blip r:embed="rId2"/>
          <a:stretch>
            <a:fillRect/>
          </a:stretch>
        </p:blipFill>
        <p:spPr>
          <a:xfrm>
            <a:off x="4680231" y="3854548"/>
            <a:ext cx="4030394" cy="2686929"/>
          </a:xfrm>
        </p:spPr>
      </p:pic>
      <p:sp>
        <p:nvSpPr>
          <p:cNvPr id="4" name="スライド番号プレースホルダー 3">
            <a:extLst>
              <a:ext uri="{FF2B5EF4-FFF2-40B4-BE49-F238E27FC236}">
                <a16:creationId xmlns:a16="http://schemas.microsoft.com/office/drawing/2014/main" id="{EB960817-EA34-45C6-9D25-5E2D64D3896B}"/>
              </a:ext>
            </a:extLst>
          </p:cNvPr>
          <p:cNvSpPr>
            <a:spLocks noGrp="1"/>
          </p:cNvSpPr>
          <p:nvPr>
            <p:ph type="sldNum" sz="quarter" idx="12"/>
          </p:nvPr>
        </p:nvSpPr>
        <p:spPr/>
        <p:txBody>
          <a:bodyPr/>
          <a:lstStyle/>
          <a:p>
            <a:fld id="{CEA45E06-C18B-D344-A97C-3CAC1FE22014}" type="slidenum">
              <a:rPr lang="ja-JP" altLang="en-US" smtClean="0"/>
              <a:pPr/>
              <a:t>5</a:t>
            </a:fld>
            <a:endParaRPr lang="ja-JP" altLang="en-US"/>
          </a:p>
        </p:txBody>
      </p:sp>
      <p:pic>
        <p:nvPicPr>
          <p:cNvPr id="8" name="図 7">
            <a:extLst>
              <a:ext uri="{FF2B5EF4-FFF2-40B4-BE49-F238E27FC236}">
                <a16:creationId xmlns:a16="http://schemas.microsoft.com/office/drawing/2014/main" id="{CAF0AA7B-F7B9-4109-9D8C-247758C7F7BC}"/>
              </a:ext>
            </a:extLst>
          </p:cNvPr>
          <p:cNvPicPr>
            <a:picLocks noChangeAspect="1"/>
          </p:cNvPicPr>
          <p:nvPr/>
        </p:nvPicPr>
        <p:blipFill>
          <a:blip r:embed="rId3"/>
          <a:stretch>
            <a:fillRect/>
          </a:stretch>
        </p:blipFill>
        <p:spPr>
          <a:xfrm>
            <a:off x="426369" y="1060169"/>
            <a:ext cx="4030760" cy="2686930"/>
          </a:xfrm>
          <a:prstGeom prst="rect">
            <a:avLst/>
          </a:prstGeom>
        </p:spPr>
      </p:pic>
      <p:pic>
        <p:nvPicPr>
          <p:cNvPr id="10" name="図 9">
            <a:extLst>
              <a:ext uri="{FF2B5EF4-FFF2-40B4-BE49-F238E27FC236}">
                <a16:creationId xmlns:a16="http://schemas.microsoft.com/office/drawing/2014/main" id="{07D12B4C-D8F2-446F-957D-C1551E7A0DA7}"/>
              </a:ext>
            </a:extLst>
          </p:cNvPr>
          <p:cNvPicPr>
            <a:picLocks noChangeAspect="1"/>
          </p:cNvPicPr>
          <p:nvPr/>
        </p:nvPicPr>
        <p:blipFill>
          <a:blip r:embed="rId4"/>
          <a:stretch>
            <a:fillRect/>
          </a:stretch>
        </p:blipFill>
        <p:spPr>
          <a:xfrm>
            <a:off x="4637077" y="1060169"/>
            <a:ext cx="4080554" cy="2716307"/>
          </a:xfrm>
          <a:prstGeom prst="rect">
            <a:avLst/>
          </a:prstGeom>
        </p:spPr>
      </p:pic>
      <p:pic>
        <p:nvPicPr>
          <p:cNvPr id="12" name="図 11">
            <a:extLst>
              <a:ext uri="{FF2B5EF4-FFF2-40B4-BE49-F238E27FC236}">
                <a16:creationId xmlns:a16="http://schemas.microsoft.com/office/drawing/2014/main" id="{9F5F52A4-DEAE-4CDE-9032-9DDE7B990D11}"/>
              </a:ext>
            </a:extLst>
          </p:cNvPr>
          <p:cNvPicPr>
            <a:picLocks noChangeAspect="1"/>
          </p:cNvPicPr>
          <p:nvPr/>
        </p:nvPicPr>
        <p:blipFill>
          <a:blip r:embed="rId5"/>
          <a:stretch>
            <a:fillRect/>
          </a:stretch>
        </p:blipFill>
        <p:spPr>
          <a:xfrm>
            <a:off x="433375" y="3888544"/>
            <a:ext cx="4023754" cy="2588455"/>
          </a:xfrm>
          <a:prstGeom prst="rect">
            <a:avLst/>
          </a:prstGeom>
        </p:spPr>
      </p:pic>
    </p:spTree>
    <p:extLst>
      <p:ext uri="{BB962C8B-B14F-4D97-AF65-F5344CB8AC3E}">
        <p14:creationId xmlns:p14="http://schemas.microsoft.com/office/powerpoint/2010/main" val="224712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F4355-3562-4005-9C97-70DF5A076614}"/>
              </a:ext>
            </a:extLst>
          </p:cNvPr>
          <p:cNvSpPr>
            <a:spLocks noGrp="1"/>
          </p:cNvSpPr>
          <p:nvPr>
            <p:ph type="title"/>
          </p:nvPr>
        </p:nvSpPr>
        <p:spPr/>
        <p:txBody>
          <a:bodyPr/>
          <a:lstStyle/>
          <a:p>
            <a:r>
              <a:rPr kumimoji="1" lang="ja-JP" altLang="en-US" dirty="0"/>
              <a:t>②組織について</a:t>
            </a:r>
          </a:p>
        </p:txBody>
      </p:sp>
      <p:sp>
        <p:nvSpPr>
          <p:cNvPr id="3" name="コンテンツ プレースホルダー 2">
            <a:extLst>
              <a:ext uri="{FF2B5EF4-FFF2-40B4-BE49-F238E27FC236}">
                <a16:creationId xmlns:a16="http://schemas.microsoft.com/office/drawing/2014/main" id="{F732C7E7-1BC2-4784-9DBD-83A67B38DA32}"/>
              </a:ext>
            </a:extLst>
          </p:cNvPr>
          <p:cNvSpPr>
            <a:spLocks noGrp="1"/>
          </p:cNvSpPr>
          <p:nvPr>
            <p:ph idx="1"/>
          </p:nvPr>
        </p:nvSpPr>
        <p:spPr>
          <a:xfrm>
            <a:off x="457200" y="928468"/>
            <a:ext cx="8229600" cy="5243993"/>
          </a:xfrm>
        </p:spPr>
        <p:txBody>
          <a:bodyPr/>
          <a:lstStyle/>
          <a:p>
            <a:pPr marL="0" indent="0">
              <a:buNone/>
            </a:pPr>
            <a:r>
              <a:rPr kumimoji="1" lang="ja-JP" altLang="en-US" dirty="0"/>
              <a:t>社員数　　：２８名</a:t>
            </a:r>
            <a:endParaRPr kumimoji="1" lang="en-US" altLang="ja-JP" dirty="0"/>
          </a:p>
          <a:p>
            <a:pPr marL="0" indent="0">
              <a:buNone/>
            </a:pPr>
            <a:r>
              <a:rPr lang="ja-JP" altLang="en-US" dirty="0"/>
              <a:t>平均年齢　：４５</a:t>
            </a:r>
            <a:r>
              <a:rPr lang="en-US" altLang="ja-JP" dirty="0"/>
              <a:t>.</a:t>
            </a:r>
            <a:r>
              <a:rPr lang="ja-JP" altLang="en-US" dirty="0"/>
              <a:t>１歳</a:t>
            </a:r>
            <a:endParaRPr lang="en-US" altLang="ja-JP" dirty="0"/>
          </a:p>
          <a:p>
            <a:pPr marL="0" indent="0">
              <a:buNone/>
            </a:pPr>
            <a:r>
              <a:rPr kumimoji="1" lang="ja-JP" altLang="en-US" dirty="0"/>
              <a:t>勤続年数　：約１</a:t>
            </a:r>
            <a:r>
              <a:rPr lang="ja-JP" altLang="en-US" dirty="0"/>
              <a:t>６</a:t>
            </a:r>
            <a:r>
              <a:rPr kumimoji="1" lang="ja-JP" altLang="en-US" dirty="0"/>
              <a:t>年</a:t>
            </a:r>
            <a:endParaRPr kumimoji="1" lang="en-US" altLang="ja-JP" dirty="0"/>
          </a:p>
          <a:p>
            <a:pPr marL="0" indent="0">
              <a:buNone/>
            </a:pPr>
            <a:r>
              <a:rPr lang="ja-JP" altLang="en-US" dirty="0"/>
              <a:t>資格取得者：１級土木施工管理技士　１５名</a:t>
            </a:r>
            <a:endParaRPr lang="en-US" altLang="ja-JP" dirty="0"/>
          </a:p>
          <a:p>
            <a:pPr marL="0" indent="0">
              <a:buNone/>
            </a:pPr>
            <a:r>
              <a:rPr kumimoji="1" lang="ja-JP" altLang="en-US" dirty="0"/>
              <a:t>　　　　　　２級土木施工管理技士　　４名　　　　</a:t>
            </a:r>
          </a:p>
        </p:txBody>
      </p:sp>
      <p:sp>
        <p:nvSpPr>
          <p:cNvPr id="4" name="スライド番号プレースホルダー 3">
            <a:extLst>
              <a:ext uri="{FF2B5EF4-FFF2-40B4-BE49-F238E27FC236}">
                <a16:creationId xmlns:a16="http://schemas.microsoft.com/office/drawing/2014/main" id="{19B5913B-F835-4276-AA3D-7442291DAC25}"/>
              </a:ext>
            </a:extLst>
          </p:cNvPr>
          <p:cNvSpPr>
            <a:spLocks noGrp="1"/>
          </p:cNvSpPr>
          <p:nvPr>
            <p:ph type="sldNum" sz="quarter" idx="12"/>
          </p:nvPr>
        </p:nvSpPr>
        <p:spPr/>
        <p:txBody>
          <a:bodyPr/>
          <a:lstStyle/>
          <a:p>
            <a:fld id="{CEA45E06-C18B-D344-A97C-3CAC1FE22014}" type="slidenum">
              <a:rPr lang="ja-JP" altLang="en-US" smtClean="0"/>
              <a:pPr/>
              <a:t>6</a:t>
            </a:fld>
            <a:endParaRPr lang="ja-JP" altLang="en-US"/>
          </a:p>
        </p:txBody>
      </p:sp>
      <p:graphicFrame>
        <p:nvGraphicFramePr>
          <p:cNvPr id="9" name="グラフ 8">
            <a:extLst>
              <a:ext uri="{FF2B5EF4-FFF2-40B4-BE49-F238E27FC236}">
                <a16:creationId xmlns:a16="http://schemas.microsoft.com/office/drawing/2014/main" id="{7260BE40-B78C-4E0C-A16F-E324ED639416}"/>
              </a:ext>
            </a:extLst>
          </p:cNvPr>
          <p:cNvGraphicFramePr>
            <a:graphicFrameLocks/>
          </p:cNvGraphicFramePr>
          <p:nvPr>
            <p:extLst>
              <p:ext uri="{D42A27DB-BD31-4B8C-83A1-F6EECF244321}">
                <p14:modId xmlns:p14="http://schemas.microsoft.com/office/powerpoint/2010/main" val="1363938305"/>
              </p:ext>
            </p:extLst>
          </p:nvPr>
        </p:nvGraphicFramePr>
        <p:xfrm>
          <a:off x="-25470" y="3336131"/>
          <a:ext cx="5160178" cy="33390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EB0EBE44-2B40-4152-BDF7-0AEEAB1C3461}"/>
              </a:ext>
            </a:extLst>
          </p:cNvPr>
          <p:cNvGraphicFramePr>
            <a:graphicFrameLocks/>
          </p:cNvGraphicFramePr>
          <p:nvPr>
            <p:extLst>
              <p:ext uri="{D42A27DB-BD31-4B8C-83A1-F6EECF244321}">
                <p14:modId xmlns:p14="http://schemas.microsoft.com/office/powerpoint/2010/main" val="137473028"/>
              </p:ext>
            </p:extLst>
          </p:nvPr>
        </p:nvGraphicFramePr>
        <p:xfrm>
          <a:off x="3687607" y="3336132"/>
          <a:ext cx="5246120" cy="31776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5624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64D122-AF33-4B7B-B14F-A222EDE53EE7}"/>
              </a:ext>
            </a:extLst>
          </p:cNvPr>
          <p:cNvSpPr>
            <a:spLocks noGrp="1"/>
          </p:cNvSpPr>
          <p:nvPr>
            <p:ph type="title"/>
          </p:nvPr>
        </p:nvSpPr>
        <p:spPr/>
        <p:txBody>
          <a:bodyPr/>
          <a:lstStyle/>
          <a:p>
            <a:r>
              <a:rPr kumimoji="1" lang="ja-JP" altLang="en-US" dirty="0"/>
              <a:t>③事業について</a:t>
            </a:r>
          </a:p>
        </p:txBody>
      </p:sp>
      <p:pic>
        <p:nvPicPr>
          <p:cNvPr id="6" name="コンテンツ プレースホルダー 5">
            <a:extLst>
              <a:ext uri="{FF2B5EF4-FFF2-40B4-BE49-F238E27FC236}">
                <a16:creationId xmlns:a16="http://schemas.microsoft.com/office/drawing/2014/main" id="{EF6AFE7C-4044-4B3D-8ED3-7FB8BD7DACCA}"/>
              </a:ext>
            </a:extLst>
          </p:cNvPr>
          <p:cNvPicPr>
            <a:picLocks noGrp="1" noChangeAspect="1"/>
          </p:cNvPicPr>
          <p:nvPr>
            <p:ph idx="1"/>
          </p:nvPr>
        </p:nvPicPr>
        <p:blipFill>
          <a:blip r:embed="rId2"/>
          <a:stretch>
            <a:fillRect/>
          </a:stretch>
        </p:blipFill>
        <p:spPr>
          <a:xfrm>
            <a:off x="536486" y="941910"/>
            <a:ext cx="3657600" cy="2743200"/>
          </a:xfrm>
        </p:spPr>
      </p:pic>
      <p:sp>
        <p:nvSpPr>
          <p:cNvPr id="4" name="スライド番号プレースホルダー 3">
            <a:extLst>
              <a:ext uri="{FF2B5EF4-FFF2-40B4-BE49-F238E27FC236}">
                <a16:creationId xmlns:a16="http://schemas.microsoft.com/office/drawing/2014/main" id="{0EF66156-B9C6-47E4-B5B4-A9B852BA40BF}"/>
              </a:ext>
            </a:extLst>
          </p:cNvPr>
          <p:cNvSpPr>
            <a:spLocks noGrp="1"/>
          </p:cNvSpPr>
          <p:nvPr>
            <p:ph type="sldNum" sz="quarter" idx="12"/>
          </p:nvPr>
        </p:nvSpPr>
        <p:spPr/>
        <p:txBody>
          <a:bodyPr/>
          <a:lstStyle/>
          <a:p>
            <a:fld id="{CEA45E06-C18B-D344-A97C-3CAC1FE22014}" type="slidenum">
              <a:rPr lang="ja-JP" altLang="en-US" smtClean="0"/>
              <a:pPr/>
              <a:t>7</a:t>
            </a:fld>
            <a:endParaRPr lang="ja-JP" altLang="en-US"/>
          </a:p>
        </p:txBody>
      </p:sp>
      <p:pic>
        <p:nvPicPr>
          <p:cNvPr id="8" name="図 7">
            <a:extLst>
              <a:ext uri="{FF2B5EF4-FFF2-40B4-BE49-F238E27FC236}">
                <a16:creationId xmlns:a16="http://schemas.microsoft.com/office/drawing/2014/main" id="{24E33784-50AF-4064-A26B-A93749EAFC22}"/>
              </a:ext>
            </a:extLst>
          </p:cNvPr>
          <p:cNvPicPr>
            <a:picLocks noChangeAspect="1"/>
          </p:cNvPicPr>
          <p:nvPr/>
        </p:nvPicPr>
        <p:blipFill>
          <a:blip r:embed="rId3"/>
          <a:stretch>
            <a:fillRect/>
          </a:stretch>
        </p:blipFill>
        <p:spPr>
          <a:xfrm>
            <a:off x="4979493" y="941909"/>
            <a:ext cx="3657601" cy="2743201"/>
          </a:xfrm>
          <a:prstGeom prst="rect">
            <a:avLst/>
          </a:prstGeom>
        </p:spPr>
      </p:pic>
      <p:pic>
        <p:nvPicPr>
          <p:cNvPr id="10" name="図 9">
            <a:extLst>
              <a:ext uri="{FF2B5EF4-FFF2-40B4-BE49-F238E27FC236}">
                <a16:creationId xmlns:a16="http://schemas.microsoft.com/office/drawing/2014/main" id="{796EAF58-FC6A-43EA-BF11-6A2860E333D3}"/>
              </a:ext>
            </a:extLst>
          </p:cNvPr>
          <p:cNvPicPr>
            <a:picLocks noChangeAspect="1"/>
          </p:cNvPicPr>
          <p:nvPr/>
        </p:nvPicPr>
        <p:blipFill>
          <a:blip r:embed="rId4"/>
          <a:stretch>
            <a:fillRect/>
          </a:stretch>
        </p:blipFill>
        <p:spPr>
          <a:xfrm>
            <a:off x="515074" y="3883286"/>
            <a:ext cx="3657600" cy="2663283"/>
          </a:xfrm>
          <a:prstGeom prst="rect">
            <a:avLst/>
          </a:prstGeom>
        </p:spPr>
      </p:pic>
      <p:pic>
        <p:nvPicPr>
          <p:cNvPr id="12" name="図 11">
            <a:extLst>
              <a:ext uri="{FF2B5EF4-FFF2-40B4-BE49-F238E27FC236}">
                <a16:creationId xmlns:a16="http://schemas.microsoft.com/office/drawing/2014/main" id="{A99A7931-362C-4F09-8D48-88D1E9A0678D}"/>
              </a:ext>
            </a:extLst>
          </p:cNvPr>
          <p:cNvPicPr>
            <a:picLocks noChangeAspect="1"/>
          </p:cNvPicPr>
          <p:nvPr/>
        </p:nvPicPr>
        <p:blipFill>
          <a:blip r:embed="rId5"/>
          <a:stretch>
            <a:fillRect/>
          </a:stretch>
        </p:blipFill>
        <p:spPr>
          <a:xfrm>
            <a:off x="4979493" y="3883288"/>
            <a:ext cx="3657601" cy="2663282"/>
          </a:xfrm>
          <a:prstGeom prst="rect">
            <a:avLst/>
          </a:prstGeom>
        </p:spPr>
      </p:pic>
    </p:spTree>
    <p:extLst>
      <p:ext uri="{BB962C8B-B14F-4D97-AF65-F5344CB8AC3E}">
        <p14:creationId xmlns:p14="http://schemas.microsoft.com/office/powerpoint/2010/main" val="26364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73E1A5-DFAB-4F58-9CC2-177776149D8A}"/>
              </a:ext>
            </a:extLst>
          </p:cNvPr>
          <p:cNvSpPr>
            <a:spLocks noGrp="1"/>
          </p:cNvSpPr>
          <p:nvPr>
            <p:ph type="title"/>
          </p:nvPr>
        </p:nvSpPr>
        <p:spPr/>
        <p:txBody>
          <a:bodyPr>
            <a:normAutofit/>
          </a:bodyPr>
          <a:lstStyle/>
          <a:p>
            <a:pPr algn="ctr"/>
            <a:r>
              <a:rPr lang="ja-JP" altLang="en-US" dirty="0"/>
              <a:t>土木施工管理　</a:t>
            </a:r>
            <a:r>
              <a:rPr lang="en-US" altLang="ja-JP" dirty="0">
                <a:solidFill>
                  <a:schemeClr val="tx1">
                    <a:lumMod val="50000"/>
                    <a:lumOff val="50000"/>
                  </a:schemeClr>
                </a:solidFill>
              </a:rPr>
              <a:t>〜</a:t>
            </a:r>
            <a:r>
              <a:rPr lang="ja-JP" altLang="en-US" dirty="0">
                <a:solidFill>
                  <a:schemeClr val="tx1">
                    <a:lumMod val="50000"/>
                    <a:lumOff val="50000"/>
                  </a:schemeClr>
                </a:solidFill>
              </a:rPr>
              <a:t>現場の総合マネジメント</a:t>
            </a:r>
            <a:r>
              <a:rPr lang="en-US" altLang="ja-JP" dirty="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 name="コンテンツ プレースホルダー 2">
            <a:extLst>
              <a:ext uri="{FF2B5EF4-FFF2-40B4-BE49-F238E27FC236}">
                <a16:creationId xmlns:a16="http://schemas.microsoft.com/office/drawing/2014/main" id="{7F116E10-562A-4603-8154-8CF9E407E016}"/>
              </a:ext>
            </a:extLst>
          </p:cNvPr>
          <p:cNvSpPr>
            <a:spLocks noGrp="1"/>
          </p:cNvSpPr>
          <p:nvPr>
            <p:ph idx="1"/>
          </p:nvPr>
        </p:nvSpPr>
        <p:spPr>
          <a:xfrm>
            <a:off x="323557" y="1087698"/>
            <a:ext cx="8524228" cy="3076339"/>
          </a:xfrm>
        </p:spPr>
        <p:txBody>
          <a:bodyPr/>
          <a:lstStyle/>
          <a:p>
            <a:pPr marL="0" indent="0">
              <a:buNone/>
            </a:pPr>
            <a:r>
              <a:rPr lang="ja-JP" altLang="en-US" dirty="0"/>
              <a:t>土木工事全般の現場監督業務を行う仕事です。</a:t>
            </a:r>
            <a:br>
              <a:rPr lang="ja-JP" altLang="en-US" dirty="0"/>
            </a:br>
            <a:r>
              <a:rPr lang="ja-JP" altLang="en-US" dirty="0"/>
              <a:t>熊本県内のインフラ整備の施工管理業務を行っています。</a:t>
            </a:r>
            <a:endParaRPr lang="en-US" altLang="ja-JP" dirty="0"/>
          </a:p>
          <a:p>
            <a:pPr marL="0" indent="0">
              <a:buNone/>
            </a:pPr>
            <a:br>
              <a:rPr lang="ja-JP" altLang="en-US" dirty="0"/>
            </a:br>
            <a:r>
              <a:rPr lang="ja-JP" altLang="en-US" dirty="0"/>
              <a:t>国土交通省の公共工事や大手民間会社を中心に、トンネル、河川、橋梁、道路、上下水道等の様々な案件に携わることができるので、ダイナミックな仕事を行いながら、幅広い経験を積むことが出来ます。</a:t>
            </a:r>
            <a:endParaRPr kumimoji="1" lang="ja-JP" altLang="en-US" dirty="0"/>
          </a:p>
        </p:txBody>
      </p:sp>
      <p:sp>
        <p:nvSpPr>
          <p:cNvPr id="4" name="スライド番号プレースホルダー 3">
            <a:extLst>
              <a:ext uri="{FF2B5EF4-FFF2-40B4-BE49-F238E27FC236}">
                <a16:creationId xmlns:a16="http://schemas.microsoft.com/office/drawing/2014/main" id="{4767B14D-5121-4113-8FE8-C3341FD74E65}"/>
              </a:ext>
            </a:extLst>
          </p:cNvPr>
          <p:cNvSpPr>
            <a:spLocks noGrp="1"/>
          </p:cNvSpPr>
          <p:nvPr>
            <p:ph type="sldNum" sz="quarter" idx="12"/>
          </p:nvPr>
        </p:nvSpPr>
        <p:spPr/>
        <p:txBody>
          <a:bodyPr/>
          <a:lstStyle/>
          <a:p>
            <a:fld id="{CEA45E06-C18B-D344-A97C-3CAC1FE22014}" type="slidenum">
              <a:rPr lang="ja-JP" altLang="en-US" smtClean="0"/>
              <a:pPr/>
              <a:t>8</a:t>
            </a:fld>
            <a:endParaRPr lang="ja-JP" altLang="en-US"/>
          </a:p>
        </p:txBody>
      </p:sp>
      <p:sp>
        <p:nvSpPr>
          <p:cNvPr id="5" name="テキスト ボックス 4">
            <a:extLst>
              <a:ext uri="{FF2B5EF4-FFF2-40B4-BE49-F238E27FC236}">
                <a16:creationId xmlns:a16="http://schemas.microsoft.com/office/drawing/2014/main" id="{6A0BA71C-C711-4D50-B562-53084197B7DD}"/>
              </a:ext>
            </a:extLst>
          </p:cNvPr>
          <p:cNvSpPr txBox="1"/>
          <p:nvPr/>
        </p:nvSpPr>
        <p:spPr>
          <a:xfrm>
            <a:off x="211013" y="4222856"/>
            <a:ext cx="6217920" cy="1569660"/>
          </a:xfrm>
          <a:prstGeom prst="rect">
            <a:avLst/>
          </a:prstGeom>
          <a:noFill/>
        </p:spPr>
        <p:txBody>
          <a:bodyPr wrap="square" rtlCol="0">
            <a:spAutoFit/>
          </a:bodyPr>
          <a:lstStyle/>
          <a:p>
            <a:r>
              <a:rPr lang="en-US" altLang="ja-JP" sz="2400" dirty="0">
                <a:solidFill>
                  <a:schemeClr val="tx1">
                    <a:lumMod val="75000"/>
                    <a:lumOff val="25000"/>
                  </a:schemeClr>
                </a:solidFill>
              </a:rPr>
              <a:t>※</a:t>
            </a:r>
            <a:r>
              <a:rPr lang="ja-JP" altLang="en-US" sz="2400" dirty="0">
                <a:solidFill>
                  <a:schemeClr val="tx1">
                    <a:lumMod val="75000"/>
                    <a:lumOff val="25000"/>
                  </a:schemeClr>
                </a:solidFill>
              </a:rPr>
              <a:t>主な仕事内容</a:t>
            </a:r>
            <a:br>
              <a:rPr lang="ja-JP" altLang="en-US" sz="2400" dirty="0">
                <a:solidFill>
                  <a:schemeClr val="tx1">
                    <a:lumMod val="75000"/>
                    <a:lumOff val="25000"/>
                  </a:schemeClr>
                </a:solidFill>
              </a:rPr>
            </a:br>
            <a:r>
              <a:rPr lang="ja-JP" altLang="en-US" sz="2400" dirty="0">
                <a:solidFill>
                  <a:schemeClr val="tx1">
                    <a:lumMod val="75000"/>
                    <a:lumOff val="25000"/>
                  </a:schemeClr>
                </a:solidFill>
              </a:rPr>
              <a:t>・工事計画や資材・職人などの手配</a:t>
            </a:r>
            <a:br>
              <a:rPr lang="ja-JP" altLang="en-US" sz="2400" dirty="0">
                <a:solidFill>
                  <a:schemeClr val="tx1">
                    <a:lumMod val="75000"/>
                    <a:lumOff val="25000"/>
                  </a:schemeClr>
                </a:solidFill>
              </a:rPr>
            </a:br>
            <a:r>
              <a:rPr lang="ja-JP" altLang="en-US" sz="2400" dirty="0">
                <a:solidFill>
                  <a:schemeClr val="tx1">
                    <a:lumMod val="75000"/>
                    <a:lumOff val="25000"/>
                  </a:schemeClr>
                </a:solidFill>
              </a:rPr>
              <a:t>・施工内容や予算・安全面の管理</a:t>
            </a:r>
            <a:br>
              <a:rPr lang="ja-JP" altLang="en-US" sz="2400" dirty="0">
                <a:solidFill>
                  <a:schemeClr val="tx1">
                    <a:lumMod val="75000"/>
                    <a:lumOff val="25000"/>
                  </a:schemeClr>
                </a:solidFill>
              </a:rPr>
            </a:br>
            <a:r>
              <a:rPr lang="ja-JP" altLang="en-US" sz="2400" dirty="0">
                <a:solidFill>
                  <a:schemeClr val="tx1">
                    <a:lumMod val="75000"/>
                    <a:lumOff val="25000"/>
                  </a:schemeClr>
                </a:solidFill>
              </a:rPr>
              <a:t>・関連書類の作成や発注先との調整など</a:t>
            </a:r>
            <a:endParaRPr kumimoji="1" lang="ja-JP" altLang="en-US" sz="2400" dirty="0">
              <a:solidFill>
                <a:schemeClr val="tx1">
                  <a:lumMod val="75000"/>
                  <a:lumOff val="25000"/>
                </a:schemeClr>
              </a:solidFill>
            </a:endParaRPr>
          </a:p>
        </p:txBody>
      </p:sp>
      <p:pic>
        <p:nvPicPr>
          <p:cNvPr id="7" name="図 6">
            <a:extLst>
              <a:ext uri="{FF2B5EF4-FFF2-40B4-BE49-F238E27FC236}">
                <a16:creationId xmlns:a16="http://schemas.microsoft.com/office/drawing/2014/main" id="{79EB70EC-81F3-4142-85C6-FF12AB7A63B8}"/>
              </a:ext>
            </a:extLst>
          </p:cNvPr>
          <p:cNvPicPr>
            <a:picLocks noChangeAspect="1"/>
          </p:cNvPicPr>
          <p:nvPr/>
        </p:nvPicPr>
        <p:blipFill>
          <a:blip r:embed="rId2"/>
          <a:stretch>
            <a:fillRect/>
          </a:stretch>
        </p:blipFill>
        <p:spPr>
          <a:xfrm>
            <a:off x="5963908" y="4191566"/>
            <a:ext cx="2883877" cy="2162908"/>
          </a:xfrm>
          <a:prstGeom prst="rect">
            <a:avLst/>
          </a:prstGeom>
        </p:spPr>
      </p:pic>
    </p:spTree>
    <p:extLst>
      <p:ext uri="{BB962C8B-B14F-4D97-AF65-F5344CB8AC3E}">
        <p14:creationId xmlns:p14="http://schemas.microsoft.com/office/powerpoint/2010/main" val="134427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3C9624-3243-4DCA-AEF7-24D9CF36A5F6}"/>
              </a:ext>
            </a:extLst>
          </p:cNvPr>
          <p:cNvSpPr>
            <a:spLocks noGrp="1"/>
          </p:cNvSpPr>
          <p:nvPr>
            <p:ph type="title"/>
          </p:nvPr>
        </p:nvSpPr>
        <p:spPr>
          <a:xfrm>
            <a:off x="618185" y="344207"/>
            <a:ext cx="8229600" cy="582107"/>
          </a:xfrm>
        </p:spPr>
        <p:txBody>
          <a:bodyPr>
            <a:normAutofit/>
          </a:bodyPr>
          <a:lstStyle/>
          <a:p>
            <a:pPr algn="ctr"/>
            <a:r>
              <a:rPr lang="ja-JP" altLang="en-US" dirty="0"/>
              <a:t>実績　受賞歴一覧（一部抜粋）</a:t>
            </a:r>
            <a:endParaRPr kumimoji="1" lang="ja-JP" altLang="en-US" dirty="0"/>
          </a:p>
        </p:txBody>
      </p:sp>
      <p:sp>
        <p:nvSpPr>
          <p:cNvPr id="3" name="コンテンツ プレースホルダー 2">
            <a:extLst>
              <a:ext uri="{FF2B5EF4-FFF2-40B4-BE49-F238E27FC236}">
                <a16:creationId xmlns:a16="http://schemas.microsoft.com/office/drawing/2014/main" id="{C8AB1D28-7390-432E-B879-9E10345CCC36}"/>
              </a:ext>
            </a:extLst>
          </p:cNvPr>
          <p:cNvSpPr>
            <a:spLocks noGrp="1"/>
          </p:cNvSpPr>
          <p:nvPr>
            <p:ph idx="1"/>
          </p:nvPr>
        </p:nvSpPr>
        <p:spPr>
          <a:xfrm>
            <a:off x="239151" y="1087698"/>
            <a:ext cx="8608634" cy="5426095"/>
          </a:xfrm>
        </p:spPr>
        <p:txBody>
          <a:bodyPr>
            <a:normAutofit/>
          </a:bodyPr>
          <a:lstStyle/>
          <a:p>
            <a:pPr marL="0" indent="0">
              <a:buNone/>
            </a:pPr>
            <a:r>
              <a:rPr lang="ja-JP" altLang="en-US" sz="1800" u="sng" dirty="0">
                <a:hlinkClick r:id="rId2"/>
              </a:rPr>
              <a:t>平成</a:t>
            </a:r>
            <a:r>
              <a:rPr lang="en-US" altLang="ja-JP" sz="1800" u="sng" dirty="0">
                <a:hlinkClick r:id="rId2"/>
              </a:rPr>
              <a:t>30</a:t>
            </a:r>
            <a:r>
              <a:rPr lang="ja-JP" altLang="en-US" sz="1800" u="sng" dirty="0">
                <a:hlinkClick r:id="rId2"/>
              </a:rPr>
              <a:t>年建設事業関係功労者等国土交通大臣表彰（建設業関係）</a:t>
            </a:r>
            <a:endParaRPr lang="ja-JP" altLang="en-US" sz="1800" dirty="0"/>
          </a:p>
          <a:p>
            <a:pPr marL="0" indent="0">
              <a:buNone/>
            </a:pPr>
            <a:r>
              <a:rPr lang="ja-JP" altLang="en-US" sz="1800" u="sng" dirty="0">
                <a:hlinkClick r:id="rId3"/>
              </a:rPr>
              <a:t>平成</a:t>
            </a:r>
            <a:r>
              <a:rPr lang="en-US" altLang="ja-JP" sz="1800" u="sng" dirty="0">
                <a:hlinkClick r:id="rId3"/>
              </a:rPr>
              <a:t>29</a:t>
            </a:r>
            <a:r>
              <a:rPr lang="ja-JP" altLang="en-US" sz="1800" u="sng" dirty="0">
                <a:hlinkClick r:id="rId3"/>
              </a:rPr>
              <a:t>年度国土交通省九州地方整備局 国土交通行政功労表彰（災害復旧等功労①）</a:t>
            </a:r>
            <a:endParaRPr lang="ja-JP" altLang="en-US" sz="1800" dirty="0"/>
          </a:p>
          <a:p>
            <a:pPr marL="0" indent="0">
              <a:buNone/>
            </a:pPr>
            <a:r>
              <a:rPr lang="ja-JP" altLang="en-US" sz="1800" u="sng" dirty="0">
                <a:hlinkClick r:id="rId4"/>
              </a:rPr>
              <a:t>平成</a:t>
            </a:r>
            <a:r>
              <a:rPr lang="en-US" altLang="ja-JP" sz="1800" u="sng" dirty="0">
                <a:hlinkClick r:id="rId4"/>
              </a:rPr>
              <a:t>29</a:t>
            </a:r>
            <a:r>
              <a:rPr lang="ja-JP" altLang="en-US" sz="1800" u="sng" dirty="0">
                <a:hlinkClick r:id="rId4"/>
              </a:rPr>
              <a:t>年度国土交通省九州地方整備局 国土交通行政功労表彰（災害復旧等功労②）</a:t>
            </a:r>
            <a:endParaRPr lang="ja-JP" altLang="en-US" sz="1800" dirty="0"/>
          </a:p>
          <a:p>
            <a:pPr marL="0" indent="0">
              <a:buNone/>
            </a:pPr>
            <a:r>
              <a:rPr lang="ja-JP" altLang="en-US" sz="1800" u="sng" dirty="0">
                <a:hlinkClick r:id="rId5"/>
              </a:rPr>
              <a:t>平成</a:t>
            </a:r>
            <a:r>
              <a:rPr lang="en-US" altLang="ja-JP" sz="1800" u="sng" dirty="0">
                <a:hlinkClick r:id="rId5"/>
              </a:rPr>
              <a:t>28</a:t>
            </a:r>
            <a:r>
              <a:rPr lang="ja-JP" altLang="en-US" sz="1800" u="sng" dirty="0">
                <a:hlinkClick r:id="rId5"/>
              </a:rPr>
              <a:t>年度国土交通省九州地方整備局 国土交通行政功労表彰（優良施工業者）</a:t>
            </a:r>
            <a:endParaRPr lang="ja-JP" altLang="en-US" sz="1800" dirty="0"/>
          </a:p>
          <a:p>
            <a:pPr marL="0" indent="0">
              <a:buNone/>
            </a:pPr>
            <a:r>
              <a:rPr lang="ja-JP" altLang="en-US" sz="1800" u="sng" dirty="0">
                <a:hlinkClick r:id="rId6"/>
              </a:rPr>
              <a:t>平成</a:t>
            </a:r>
            <a:r>
              <a:rPr lang="en-US" altLang="ja-JP" sz="1800" u="sng" dirty="0">
                <a:hlinkClick r:id="rId6"/>
              </a:rPr>
              <a:t>27</a:t>
            </a:r>
            <a:r>
              <a:rPr lang="ja-JP" altLang="en-US" sz="1800" u="sng" dirty="0">
                <a:hlinkClick r:id="rId6"/>
              </a:rPr>
              <a:t>年度国土交通省九州地方整備局 国土交通行政功労表彰（優秀現場代理人・主任（監理）技術者）</a:t>
            </a:r>
            <a:endParaRPr lang="ja-JP" altLang="en-US" sz="1800" dirty="0"/>
          </a:p>
          <a:p>
            <a:pPr marL="0" indent="0">
              <a:buNone/>
            </a:pPr>
            <a:r>
              <a:rPr lang="ja-JP" altLang="en-US" sz="1800" u="sng" dirty="0">
                <a:hlinkClick r:id="rId7"/>
              </a:rPr>
              <a:t>平成</a:t>
            </a:r>
            <a:r>
              <a:rPr lang="en-US" altLang="ja-JP" sz="1800" u="sng" dirty="0">
                <a:hlinkClick r:id="rId7"/>
              </a:rPr>
              <a:t>22</a:t>
            </a:r>
            <a:r>
              <a:rPr lang="ja-JP" altLang="en-US" sz="1800" u="sng" dirty="0">
                <a:hlinkClick r:id="rId7"/>
              </a:rPr>
              <a:t>年度鉄道建設・運輸施設整備支援機構表彰（九州新幹線建設工事の安全）</a:t>
            </a:r>
            <a:endParaRPr lang="ja-JP" altLang="en-US" sz="1800" dirty="0"/>
          </a:p>
          <a:p>
            <a:pPr marL="0" indent="0">
              <a:buNone/>
            </a:pPr>
            <a:r>
              <a:rPr lang="ja-JP" altLang="en-US" sz="1800" u="sng" dirty="0">
                <a:hlinkClick r:id="rId8"/>
              </a:rPr>
              <a:t>平成</a:t>
            </a:r>
            <a:r>
              <a:rPr lang="en-US" altLang="ja-JP" sz="1800" u="sng" dirty="0">
                <a:hlinkClick r:id="rId8"/>
              </a:rPr>
              <a:t>16</a:t>
            </a:r>
            <a:r>
              <a:rPr lang="ja-JP" altLang="en-US" sz="1800" u="sng" dirty="0">
                <a:hlinkClick r:id="rId8"/>
              </a:rPr>
              <a:t>年度西日本高速道路九州支社安全協議会表彰（優秀賞）</a:t>
            </a:r>
            <a:endParaRPr lang="ja-JP" altLang="en-US" sz="1800" dirty="0"/>
          </a:p>
          <a:p>
            <a:pPr marL="0" indent="0">
              <a:buNone/>
            </a:pPr>
            <a:r>
              <a:rPr lang="ja-JP" altLang="en-US" sz="1800" u="sng" dirty="0">
                <a:hlinkClick r:id="rId9"/>
              </a:rPr>
              <a:t>平成</a:t>
            </a:r>
            <a:r>
              <a:rPr lang="en-US" altLang="ja-JP" sz="1800" u="sng" dirty="0">
                <a:hlinkClick r:id="rId9"/>
              </a:rPr>
              <a:t>28</a:t>
            </a:r>
            <a:r>
              <a:rPr lang="ja-JP" altLang="en-US" sz="1800" u="sng" dirty="0">
                <a:hlinkClick r:id="rId9"/>
              </a:rPr>
              <a:t>年度国土交通省九州地方整備局感謝状（平成</a:t>
            </a:r>
            <a:r>
              <a:rPr lang="en-US" altLang="ja-JP" sz="1800" u="sng" dirty="0">
                <a:hlinkClick r:id="rId9"/>
              </a:rPr>
              <a:t>28</a:t>
            </a:r>
            <a:r>
              <a:rPr lang="ja-JP" altLang="en-US" sz="1800" u="sng" dirty="0">
                <a:hlinkClick r:id="rId9"/>
              </a:rPr>
              <a:t>年熊本地震においての災害復旧等）</a:t>
            </a:r>
            <a:endParaRPr lang="ja-JP" altLang="en-US" sz="1800" dirty="0"/>
          </a:p>
          <a:p>
            <a:pPr marL="0" indent="0">
              <a:buNone/>
            </a:pPr>
            <a:r>
              <a:rPr lang="ja-JP" altLang="en-US" sz="1800" u="sng" dirty="0">
                <a:hlinkClick r:id="rId10"/>
              </a:rPr>
              <a:t>平成</a:t>
            </a:r>
            <a:r>
              <a:rPr lang="en-US" altLang="ja-JP" sz="1800" u="sng" dirty="0">
                <a:hlinkClick r:id="rId10"/>
              </a:rPr>
              <a:t>23</a:t>
            </a:r>
            <a:r>
              <a:rPr lang="ja-JP" altLang="en-US" sz="1800" u="sng" dirty="0">
                <a:hlinkClick r:id="rId10"/>
              </a:rPr>
              <a:t>年度鉄道建設・運輸施設整備支援機構感謝状（九州新幹線建設工事）</a:t>
            </a:r>
            <a:endParaRPr lang="ja-JP" altLang="en-US" sz="1800" dirty="0"/>
          </a:p>
          <a:p>
            <a:pPr marL="0" indent="0">
              <a:buNone/>
            </a:pPr>
            <a:r>
              <a:rPr lang="ja-JP" altLang="en-US" sz="1800" u="sng" dirty="0">
                <a:hlinkClick r:id="rId11"/>
              </a:rPr>
              <a:t>平成</a:t>
            </a:r>
            <a:r>
              <a:rPr lang="en-US" altLang="ja-JP" sz="1800" u="sng" dirty="0">
                <a:hlinkClick r:id="rId11"/>
              </a:rPr>
              <a:t>30</a:t>
            </a:r>
            <a:r>
              <a:rPr lang="ja-JP" altLang="en-US" sz="1800" u="sng" dirty="0">
                <a:hlinkClick r:id="rId11"/>
              </a:rPr>
              <a:t>年度国土交通省九州地方整備局工事成績優秀企業認定書</a:t>
            </a:r>
            <a:endParaRPr lang="ja-JP" altLang="en-US" sz="1800" dirty="0"/>
          </a:p>
          <a:p>
            <a:pPr marL="0" indent="0">
              <a:buNone/>
            </a:pPr>
            <a:r>
              <a:rPr lang="ja-JP" altLang="en-US" sz="1800" u="sng" dirty="0">
                <a:hlinkClick r:id="rId12"/>
              </a:rPr>
              <a:t>平成</a:t>
            </a:r>
            <a:r>
              <a:rPr lang="en-US" altLang="ja-JP" sz="1800" u="sng" dirty="0">
                <a:hlinkClick r:id="rId12"/>
              </a:rPr>
              <a:t>29</a:t>
            </a:r>
            <a:r>
              <a:rPr lang="ja-JP" altLang="en-US" sz="1800" u="sng" dirty="0">
                <a:hlinkClick r:id="rId12"/>
              </a:rPr>
              <a:t>年度国土交通省九州地方整備局工事成績優秀企業認定書</a:t>
            </a:r>
            <a:endParaRPr lang="ja-JP" altLang="en-US" sz="1800" dirty="0"/>
          </a:p>
          <a:p>
            <a:pPr marL="0" indent="0">
              <a:buNone/>
            </a:pPr>
            <a:r>
              <a:rPr lang="ja-JP" altLang="en-US" sz="1800" u="sng" dirty="0">
                <a:hlinkClick r:id="rId13"/>
              </a:rPr>
              <a:t>平成</a:t>
            </a:r>
            <a:r>
              <a:rPr lang="en-US" altLang="ja-JP" sz="1800" u="sng" dirty="0">
                <a:hlinkClick r:id="rId13"/>
              </a:rPr>
              <a:t>28</a:t>
            </a:r>
            <a:r>
              <a:rPr lang="ja-JP" altLang="en-US" sz="1800" u="sng" dirty="0">
                <a:hlinkClick r:id="rId13"/>
              </a:rPr>
              <a:t>年度国土交通省九州地方整備局工事成績優秀企業認定書</a:t>
            </a:r>
            <a:endParaRPr lang="ja-JP" altLang="en-US" sz="1800" dirty="0"/>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850137C2-A39E-4834-BCAD-C16E67D132FD}"/>
              </a:ext>
            </a:extLst>
          </p:cNvPr>
          <p:cNvSpPr>
            <a:spLocks noGrp="1"/>
          </p:cNvSpPr>
          <p:nvPr>
            <p:ph type="sldNum" sz="quarter" idx="12"/>
          </p:nvPr>
        </p:nvSpPr>
        <p:spPr/>
        <p:txBody>
          <a:bodyPr/>
          <a:lstStyle/>
          <a:p>
            <a:fld id="{CEA45E06-C18B-D344-A97C-3CAC1FE22014}" type="slidenum">
              <a:rPr lang="ja-JP" altLang="en-US" smtClean="0"/>
              <a:pPr/>
              <a:t>9</a:t>
            </a:fld>
            <a:endParaRPr lang="ja-JP" altLang="en-US"/>
          </a:p>
        </p:txBody>
      </p:sp>
    </p:spTree>
    <p:extLst>
      <p:ext uri="{BB962C8B-B14F-4D97-AF65-F5344CB8AC3E}">
        <p14:creationId xmlns:p14="http://schemas.microsoft.com/office/powerpoint/2010/main" val="761067343"/>
      </p:ext>
    </p:extLst>
  </p:cSld>
  <p:clrMapOvr>
    <a:masterClrMapping/>
  </p:clrMapOvr>
</p:sld>
</file>

<file path=ppt/theme/theme1.xml><?xml version="1.0" encoding="utf-8"?>
<a:theme xmlns:a="http://schemas.openxmlformats.org/drawingml/2006/main" name="ホワイト">
  <a:themeElements>
    <a:clrScheme name="ユーザー定義 31">
      <a:dk1>
        <a:sysClr val="windowText" lastClr="000000"/>
      </a:dk1>
      <a:lt1>
        <a:sysClr val="window" lastClr="FFFFFF"/>
      </a:lt1>
      <a:dk2>
        <a:srgbClr val="1F497D"/>
      </a:dk2>
      <a:lt2>
        <a:srgbClr val="EEECE1"/>
      </a:lt2>
      <a:accent1>
        <a:srgbClr val="378E7E"/>
      </a:accent1>
      <a:accent2>
        <a:srgbClr val="38B39B"/>
      </a:accent2>
      <a:accent3>
        <a:srgbClr val="60C4B5"/>
      </a:accent3>
      <a:accent4>
        <a:srgbClr val="91DFD1"/>
      </a:accent4>
      <a:accent5>
        <a:srgbClr val="FF5050"/>
      </a:accent5>
      <a:accent6>
        <a:srgbClr val="FF8585"/>
      </a:accent6>
      <a:hlink>
        <a:srgbClr val="0000FF"/>
      </a:hlink>
      <a:folHlink>
        <a:srgbClr val="800080"/>
      </a:folHlink>
    </a:clrScheme>
    <a:fontScheme name="プラザ">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C4B5"/>
        </a:solidFill>
        <a:ln>
          <a:no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733</TotalTime>
  <Words>1108</Words>
  <Application>Microsoft Office PowerPoint</Application>
  <PresentationFormat>画面に合わせる (4:3)</PresentationFormat>
  <Paragraphs>149</Paragraphs>
  <Slides>18</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メイリオ</vt:lpstr>
      <vt:lpstr>Arial</vt:lpstr>
      <vt:lpstr>Calibri</vt:lpstr>
      <vt:lpstr>Century Gothic</vt:lpstr>
      <vt:lpstr>ホワイト</vt:lpstr>
      <vt:lpstr>PowerPoint プレゼンテーション</vt:lpstr>
      <vt:lpstr>目次</vt:lpstr>
      <vt:lpstr>①会社概要</vt:lpstr>
      <vt:lpstr>沿革</vt:lpstr>
      <vt:lpstr>社長・社員・社屋の写真</vt:lpstr>
      <vt:lpstr>②組織について</vt:lpstr>
      <vt:lpstr>③事業について</vt:lpstr>
      <vt:lpstr>土木施工管理　〜現場の総合マネジメント〜</vt:lpstr>
      <vt:lpstr>実績　受賞歴一覧（一部抜粋）</vt:lpstr>
      <vt:lpstr>今後の方針　〜更なる人材・技術力の育成〜</vt:lpstr>
      <vt:lpstr>④働く環境について</vt:lpstr>
      <vt:lpstr>福利厚生の考え方</vt:lpstr>
      <vt:lpstr>給与テーブル</vt:lpstr>
      <vt:lpstr>⑤社風・文化について</vt:lpstr>
      <vt:lpstr>⑤社風・文化について</vt:lpstr>
      <vt:lpstr>⑤社風・文化について</vt:lpstr>
      <vt:lpstr>会社が抱える課題</vt:lpstr>
      <vt:lpstr>PowerPoint プレゼンテーション</vt:lpstr>
    </vt:vector>
  </TitlesOfParts>
  <Company>SMARTCAMP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Morishige Yuta</dc:creator>
  <cp:lastModifiedBy>正輝 高山</cp:lastModifiedBy>
  <cp:revision>73</cp:revision>
  <dcterms:created xsi:type="dcterms:W3CDTF">2016-09-09T02:13:09Z</dcterms:created>
  <dcterms:modified xsi:type="dcterms:W3CDTF">2019-06-21T07:40:22Z</dcterms:modified>
</cp:coreProperties>
</file>